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3" r:id="rId5"/>
    <p:sldId id="292" r:id="rId6"/>
    <p:sldId id="293" r:id="rId7"/>
    <p:sldId id="331" r:id="rId8"/>
    <p:sldId id="288" r:id="rId9"/>
    <p:sldId id="294" r:id="rId10"/>
    <p:sldId id="295" r:id="rId11"/>
    <p:sldId id="296" r:id="rId12"/>
    <p:sldId id="297" r:id="rId13"/>
    <p:sldId id="298" r:id="rId14"/>
    <p:sldId id="299" r:id="rId15"/>
    <p:sldId id="300" r:id="rId16"/>
    <p:sldId id="301" r:id="rId17"/>
    <p:sldId id="289"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24" r:id="rId32"/>
    <p:sldId id="316" r:id="rId33"/>
    <p:sldId id="325" r:id="rId34"/>
    <p:sldId id="290" r:id="rId35"/>
    <p:sldId id="318" r:id="rId36"/>
    <p:sldId id="320" r:id="rId37"/>
    <p:sldId id="323" r:id="rId38"/>
    <p:sldId id="321" r:id="rId39"/>
    <p:sldId id="329" r:id="rId40"/>
    <p:sldId id="322" r:id="rId41"/>
    <p:sldId id="326" r:id="rId42"/>
    <p:sldId id="328" r:id="rId43"/>
    <p:sldId id="277" r:id="rId44"/>
    <p:sldId id="278" r:id="rId45"/>
    <p:sldId id="2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78" d="100"/>
          <a:sy n="78" d="100"/>
        </p:scale>
        <p:origin x="78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FB686-C321-4215-B288-CC584B23D197}"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2E6C8-89E3-47AE-AF87-F263AF195235}" type="slidenum">
              <a:rPr lang="en-US" smtClean="0"/>
              <a:t>‹#›</a:t>
            </a:fld>
            <a:endParaRPr lang="en-US"/>
          </a:p>
        </p:txBody>
      </p:sp>
    </p:spTree>
    <p:extLst>
      <p:ext uri="{BB962C8B-B14F-4D97-AF65-F5344CB8AC3E}">
        <p14:creationId xmlns:p14="http://schemas.microsoft.com/office/powerpoint/2010/main" val="265833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628DD6-8E97-6D4B-351A-2A2E2DB84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9">
            <a:extLst>
              <a:ext uri="{FF2B5EF4-FFF2-40B4-BE49-F238E27FC236}">
                <a16:creationId xmlns:a16="http://schemas.microsoft.com/office/drawing/2014/main" id="{6FAE05AB-2A0F-BAFB-1B8A-8448D4E8CC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76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05F7-2A03-ADB5-054D-CAC63D40D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E7CAA-956E-6074-37A9-4BD752928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87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DBEA-3DD9-6C26-D161-CE50BD5C3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7C47F-675B-6E9F-FB07-0D2C16FFF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501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5E63-6ECE-5743-57D5-8B58BFC78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25A28-211D-5683-699C-42AFEFE63F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5A283-801F-384F-87DF-A74CE381A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084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EE09-D290-2FD6-67B3-CFADE3534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B6CA72-A941-A2CF-A8BC-10B0D8BC6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215432-C8B2-8C50-6BAC-BE7669A8B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086899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E81A9-5FE6-F1E6-475D-851830A52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472D70-4847-BC60-CFBC-449C25A51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1B1849F3-4618-A934-5CDF-27950F750B62}"/>
              </a:ext>
            </a:extLst>
          </p:cNvPr>
          <p:cNvSpPr txBox="1"/>
          <p:nvPr userDrawn="1"/>
        </p:nvSpPr>
        <p:spPr>
          <a:xfrm>
            <a:off x="0" y="6607221"/>
            <a:ext cx="1970411" cy="246221"/>
          </a:xfrm>
          <a:prstGeom prst="rect">
            <a:avLst/>
          </a:prstGeom>
          <a:noFill/>
        </p:spPr>
        <p:txBody>
          <a:bodyPr wrap="none" rtlCol="0">
            <a:spAutoFit/>
          </a:bodyPr>
          <a:lstStyle/>
          <a:p>
            <a:r>
              <a:rPr lang="en-US" sz="1000" dirty="0"/>
              <a:t>Created by Kobi Falus for CICS 110</a:t>
            </a:r>
          </a:p>
        </p:txBody>
      </p:sp>
      <p:sp>
        <p:nvSpPr>
          <p:cNvPr id="8" name="TextBox 7">
            <a:extLst>
              <a:ext uri="{FF2B5EF4-FFF2-40B4-BE49-F238E27FC236}">
                <a16:creationId xmlns:a16="http://schemas.microsoft.com/office/drawing/2014/main" id="{4D2DABC1-0816-BC1B-845B-78E455442804}"/>
              </a:ext>
            </a:extLst>
          </p:cNvPr>
          <p:cNvSpPr txBox="1"/>
          <p:nvPr userDrawn="1"/>
        </p:nvSpPr>
        <p:spPr>
          <a:xfrm>
            <a:off x="11690397" y="6611779"/>
            <a:ext cx="501603" cy="246221"/>
          </a:xfrm>
          <a:prstGeom prst="rect">
            <a:avLst/>
          </a:prstGeom>
          <a:noFill/>
        </p:spPr>
        <p:txBody>
          <a:bodyPr wrap="square" rtlCol="0">
            <a:spAutoFit/>
          </a:bodyPr>
          <a:lstStyle/>
          <a:p>
            <a:pPr algn="r"/>
            <a:fld id="{FA409ECA-E4AF-446A-804D-C793AD153163}" type="slidenum">
              <a:rPr lang="en-US" sz="1000" smtClean="0"/>
              <a:pPr algn="r"/>
              <a:t>‹#›</a:t>
            </a:fld>
            <a:endParaRPr lang="en-US" sz="1000" dirty="0"/>
          </a:p>
        </p:txBody>
      </p:sp>
    </p:spTree>
    <p:extLst>
      <p:ext uri="{BB962C8B-B14F-4D97-AF65-F5344CB8AC3E}">
        <p14:creationId xmlns:p14="http://schemas.microsoft.com/office/powerpoint/2010/main" val="1678267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383D69-1EB0-D29E-EC43-8D0911D0EB74}"/>
              </a:ext>
            </a:extLst>
          </p:cNvPr>
          <p:cNvSpPr>
            <a:spLocks noGrp="1"/>
          </p:cNvSpPr>
          <p:nvPr>
            <p:ph type="title"/>
          </p:nvPr>
        </p:nvSpPr>
        <p:spPr>
          <a:xfrm>
            <a:off x="839788" y="457200"/>
            <a:ext cx="3932237" cy="1600200"/>
          </a:xfrm>
        </p:spPr>
        <p:txBody>
          <a:bodyPr anchor="b">
            <a:normAutofit/>
          </a:bodyPr>
          <a:lstStyle/>
          <a:p>
            <a:r>
              <a:rPr lang="en-US" sz="4400" dirty="0"/>
              <a:t>Branching</a:t>
            </a:r>
          </a:p>
        </p:txBody>
      </p:sp>
      <p:pic>
        <p:nvPicPr>
          <p:cNvPr id="5" name="Picture 4" descr="A computer on a desk">
            <a:extLst>
              <a:ext uri="{FF2B5EF4-FFF2-40B4-BE49-F238E27FC236}">
                <a16:creationId xmlns:a16="http://schemas.microsoft.com/office/drawing/2014/main" id="{9288C1E9-2D48-8180-E1B5-6C3D29058D48}"/>
              </a:ext>
            </a:extLst>
          </p:cNvPr>
          <p:cNvPicPr>
            <a:picLocks noChangeAspect="1"/>
          </p:cNvPicPr>
          <p:nvPr/>
        </p:nvPicPr>
        <p:blipFill rotWithShape="1">
          <a:blip r:embed="rId2">
            <a:extLst>
              <a:ext uri="{28A0092B-C50C-407E-A947-70E740481C1C}">
                <a14:useLocalDpi xmlns:a14="http://schemas.microsoft.com/office/drawing/2010/main" val="0"/>
              </a:ext>
            </a:extLst>
          </a:blip>
          <a:srcRect l="7447" r="8334" b="1"/>
          <a:stretch/>
        </p:blipFill>
        <p:spPr>
          <a:xfrm>
            <a:off x="5183188" y="987425"/>
            <a:ext cx="6172200" cy="4873625"/>
          </a:xfrm>
          <a:prstGeom prst="rect">
            <a:avLst/>
          </a:prstGeom>
          <a:noFill/>
        </p:spPr>
      </p:pic>
    </p:spTree>
    <p:extLst>
      <p:ext uri="{BB962C8B-B14F-4D97-AF65-F5344CB8AC3E}">
        <p14:creationId xmlns:p14="http://schemas.microsoft.com/office/powerpoint/2010/main" val="392489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A </a:t>
            </a:r>
            <a:r>
              <a:rPr lang="en-US" sz="3200" b="1" dirty="0"/>
              <a:t>Control Flow Diagram </a:t>
            </a:r>
            <a:r>
              <a:rPr lang="en-US" sz="3200" dirty="0"/>
              <a:t>is a way of modeling the decisions in a decision tree</a:t>
            </a:r>
          </a:p>
          <a:p>
            <a:pPr marL="0" indent="0">
              <a:buNone/>
            </a:pPr>
            <a:endParaRPr lang="en-US" sz="3200" dirty="0"/>
          </a:p>
          <a:p>
            <a:pPr marL="0" indent="0">
              <a:buNone/>
            </a:pPr>
            <a:r>
              <a:rPr lang="en-US" sz="3200" dirty="0"/>
              <a:t>To the right is a control flow diagram for what you want to eat at Frank</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Tree>
    <p:extLst>
      <p:ext uri="{BB962C8B-B14F-4D97-AF65-F5344CB8AC3E}">
        <p14:creationId xmlns:p14="http://schemas.microsoft.com/office/powerpoint/2010/main" val="27241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You always start a control flow diagram with a start box</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7213665" y="1248316"/>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18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You always start a control flow diagram with a start box</a:t>
            </a:r>
          </a:p>
          <a:p>
            <a:pPr marL="0" indent="0">
              <a:buNone/>
            </a:pPr>
            <a:endParaRPr lang="en-US" sz="3200" dirty="0"/>
          </a:p>
          <a:p>
            <a:pPr marL="0" indent="0">
              <a:buNone/>
            </a:pPr>
            <a:r>
              <a:rPr lang="en-US" sz="3200" dirty="0"/>
              <a:t>Then continue along the arrows to the next shape</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7192470" y="2444936"/>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59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When you get to a diamond, you make a choice that is Boolean (2 options)</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7192470" y="2444936"/>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77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When you get to a diamond, you make a choice that is Boolean (2 options)</a:t>
            </a:r>
          </a:p>
          <a:p>
            <a:pPr marL="0" indent="0">
              <a:buNone/>
            </a:pPr>
            <a:endParaRPr lang="en-US" sz="3200" dirty="0"/>
          </a:p>
          <a:p>
            <a:pPr marL="0" indent="0">
              <a:buNone/>
            </a:pPr>
            <a:r>
              <a:rPr lang="en-US" sz="3200" dirty="0"/>
              <a:t>You follow the arrow from the diamond that has the answer</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6096000" y="3973050"/>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30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This repeats until you are at the end (a box with no arrows coming out)</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9034011" y="5567872"/>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91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Activity</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Make a control flow diagram for something in your life!</a:t>
            </a:r>
          </a:p>
          <a:p>
            <a:pPr>
              <a:buFontTx/>
              <a:buChar char="-"/>
            </a:pPr>
            <a:r>
              <a:rPr lang="en-US" sz="3200" dirty="0"/>
              <a:t>It should have at least 2 conditionals (diamond areas)</a:t>
            </a:r>
          </a:p>
          <a:p>
            <a:pPr marL="0" indent="0">
              <a:buNone/>
            </a:pPr>
            <a:r>
              <a:rPr lang="en-US" sz="3200" dirty="0"/>
              <a:t>Ideas (or make your own!): </a:t>
            </a:r>
          </a:p>
          <a:p>
            <a:pPr>
              <a:buFontTx/>
              <a:buChar char="-"/>
            </a:pPr>
            <a:r>
              <a:rPr lang="en-US" sz="3200" dirty="0"/>
              <a:t>What food to eat?</a:t>
            </a:r>
          </a:p>
          <a:p>
            <a:pPr>
              <a:buFontTx/>
              <a:buChar char="-"/>
            </a:pPr>
            <a:r>
              <a:rPr lang="en-US" sz="3200" dirty="0"/>
              <a:t>Where to study?</a:t>
            </a:r>
          </a:p>
          <a:p>
            <a:pPr>
              <a:buFontTx/>
              <a:buChar char="-"/>
            </a:pPr>
            <a:r>
              <a:rPr lang="en-US" sz="3200" dirty="0"/>
              <a:t>should I procrastinate? (yes)</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
        <p:nvSpPr>
          <p:cNvPr id="5" name="Arrow: Right 4">
            <a:extLst>
              <a:ext uri="{FF2B5EF4-FFF2-40B4-BE49-F238E27FC236}">
                <a16:creationId xmlns:a16="http://schemas.microsoft.com/office/drawing/2014/main" id="{CC234EFA-FEBE-1F47-EA49-3E31AF88EB77}"/>
              </a:ext>
            </a:extLst>
          </p:cNvPr>
          <p:cNvSpPr/>
          <p:nvPr/>
        </p:nvSpPr>
        <p:spPr>
          <a:xfrm>
            <a:off x="9034011" y="5567872"/>
            <a:ext cx="809911" cy="4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24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If/Else</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370089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943168" cy="4351338"/>
          </a:xfrm>
        </p:spPr>
        <p:txBody>
          <a:bodyPr>
            <a:normAutofit/>
          </a:bodyPr>
          <a:lstStyle/>
          <a:p>
            <a:pPr marL="0" indent="0">
              <a:buNone/>
            </a:pPr>
            <a:r>
              <a:rPr lang="en-US" sz="3200" dirty="0"/>
              <a:t>To achieve branching with code, we use </a:t>
            </a:r>
            <a:r>
              <a:rPr lang="en-US" sz="3200" b="1" dirty="0"/>
              <a:t>if</a:t>
            </a:r>
            <a:r>
              <a:rPr lang="en-US" sz="3200" dirty="0"/>
              <a:t> statements</a:t>
            </a:r>
          </a:p>
          <a:p>
            <a:pPr marL="0" indent="0">
              <a:buNone/>
            </a:pPr>
            <a:endParaRPr lang="en-US" sz="3200" dirty="0"/>
          </a:p>
          <a:p>
            <a:pPr marL="0" indent="0">
              <a:buNone/>
            </a:pPr>
            <a:r>
              <a:rPr lang="en-US" sz="3200" dirty="0"/>
              <a:t>To the right is an if statement that determines if a string says ‘hello’</a:t>
            </a:r>
          </a:p>
          <a:p>
            <a:pPr marL="0" indent="0">
              <a:buNone/>
            </a:pPr>
            <a:endParaRPr lang="en-US" sz="3200" dirty="0"/>
          </a:p>
          <a:p>
            <a:pPr marL="0" indent="0">
              <a:buNone/>
            </a:pPr>
            <a:r>
              <a:rPr lang="en-US" sz="3200" dirty="0"/>
              <a:t>Let’s deconstruct it!</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6170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943168" cy="4351338"/>
          </a:xfrm>
        </p:spPr>
        <p:txBody>
          <a:bodyPr>
            <a:normAutofit/>
          </a:bodyPr>
          <a:lstStyle/>
          <a:p>
            <a:pPr marL="0" indent="0">
              <a:buNone/>
            </a:pPr>
            <a:r>
              <a:rPr lang="en-US" sz="3200" dirty="0"/>
              <a:t>An if statement has 4 parts:</a:t>
            </a:r>
          </a:p>
          <a:p>
            <a:pPr marL="514350" indent="-514350">
              <a:buFont typeface="+mj-lt"/>
              <a:buAutoNum type="arabicPeriod"/>
            </a:pPr>
            <a:r>
              <a:rPr lang="en-US" sz="3200" dirty="0"/>
              <a:t>The word if</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rot="18000000">
            <a:off x="5268165" y="3304803"/>
            <a:ext cx="779143" cy="562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3EF894-38B0-9345-3ABF-7CFBCAB0A578}"/>
              </a:ext>
            </a:extLst>
          </p:cNvPr>
          <p:cNvSpPr/>
          <p:nvPr/>
        </p:nvSpPr>
        <p:spPr>
          <a:xfrm>
            <a:off x="5860025" y="2713703"/>
            <a:ext cx="550609"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226579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C96C-E272-3F4B-DF1D-75076EC81A4F}"/>
              </a:ext>
            </a:extLst>
          </p:cNvPr>
          <p:cNvSpPr>
            <a:spLocks noGrp="1"/>
          </p:cNvSpPr>
          <p:nvPr>
            <p:ph type="title"/>
          </p:nvPr>
        </p:nvSpPr>
        <p:spPr>
          <a:xfrm>
            <a:off x="838200" y="365125"/>
            <a:ext cx="10515600" cy="1325563"/>
          </a:xfrm>
        </p:spPr>
        <p:txBody>
          <a:bodyPr anchor="ctr">
            <a:normAutofit/>
          </a:bodyPr>
          <a:lstStyle/>
          <a:p>
            <a:r>
              <a:rPr lang="en-US" dirty="0"/>
              <a:t>Announcement Slide</a:t>
            </a:r>
          </a:p>
        </p:txBody>
      </p:sp>
      <p:sp>
        <p:nvSpPr>
          <p:cNvPr id="3" name="Content Placeholder 2">
            <a:extLst>
              <a:ext uri="{FF2B5EF4-FFF2-40B4-BE49-F238E27FC236}">
                <a16:creationId xmlns:a16="http://schemas.microsoft.com/office/drawing/2014/main" id="{7798FFE3-95DD-19F6-DAEC-297F0215C97D}"/>
              </a:ext>
            </a:extLst>
          </p:cNvPr>
          <p:cNvSpPr>
            <a:spLocks noGrp="1"/>
          </p:cNvSpPr>
          <p:nvPr>
            <p:ph sz="half" idx="1"/>
          </p:nvPr>
        </p:nvSpPr>
        <p:spPr>
          <a:xfrm>
            <a:off x="838200" y="1825625"/>
            <a:ext cx="5181600" cy="4351338"/>
          </a:xfrm>
        </p:spPr>
        <p:txBody>
          <a:bodyPr>
            <a:normAutofit/>
          </a:bodyPr>
          <a:lstStyle/>
          <a:p>
            <a:r>
              <a:rPr lang="en-US" sz="2400"/>
              <a:t>Announcement 1</a:t>
            </a:r>
          </a:p>
          <a:p>
            <a:pPr lvl="1"/>
            <a:r>
              <a:rPr lang="en-US"/>
              <a:t>Description of announcement</a:t>
            </a:r>
            <a:br>
              <a:rPr lang="en-US"/>
            </a:br>
            <a:endParaRPr lang="en-US"/>
          </a:p>
          <a:p>
            <a:r>
              <a:rPr lang="en-US" sz="2400"/>
              <a:t>Announcement 2</a:t>
            </a:r>
          </a:p>
          <a:p>
            <a:pPr lvl="1"/>
            <a:r>
              <a:rPr lang="en-US"/>
              <a:t>Description of announcement</a:t>
            </a:r>
            <a:br>
              <a:rPr lang="en-US"/>
            </a:br>
            <a:endParaRPr lang="en-US"/>
          </a:p>
          <a:p>
            <a:r>
              <a:rPr lang="en-US" sz="2400"/>
              <a:t>Announcement 3</a:t>
            </a:r>
          </a:p>
          <a:p>
            <a:pPr lvl="1"/>
            <a:r>
              <a:rPr lang="en-US"/>
              <a:t>Description of announcement</a:t>
            </a:r>
            <a:br>
              <a:rPr lang="en-US"/>
            </a:br>
            <a:endParaRPr lang="en-US"/>
          </a:p>
          <a:p>
            <a:r>
              <a:rPr lang="en-US" sz="2400"/>
              <a:t>Announcement 4</a:t>
            </a:r>
          </a:p>
          <a:p>
            <a:pPr lvl="1"/>
            <a:r>
              <a:rPr lang="en-US"/>
              <a:t>Description of announcement</a:t>
            </a:r>
          </a:p>
          <a:p>
            <a:endParaRPr lang="en-US" sz="2400"/>
          </a:p>
        </p:txBody>
      </p:sp>
      <p:pic>
        <p:nvPicPr>
          <p:cNvPr id="5" name="Picture 4" descr="A picture containing typewriter">
            <a:extLst>
              <a:ext uri="{FF2B5EF4-FFF2-40B4-BE49-F238E27FC236}">
                <a16:creationId xmlns:a16="http://schemas.microsoft.com/office/drawing/2014/main" id="{5DE576BF-BE5C-2BB4-E250-53E9BD7D6CCA}"/>
              </a:ext>
            </a:extLst>
          </p:cNvPr>
          <p:cNvPicPr>
            <a:picLocks noChangeAspect="1"/>
          </p:cNvPicPr>
          <p:nvPr/>
        </p:nvPicPr>
        <p:blipFill rotWithShape="1">
          <a:blip r:embed="rId2">
            <a:extLst>
              <a:ext uri="{28A0092B-C50C-407E-A947-70E740481C1C}">
                <a14:useLocalDpi xmlns:a14="http://schemas.microsoft.com/office/drawing/2010/main" val="0"/>
              </a:ext>
            </a:extLst>
          </a:blip>
          <a:srcRect l="3925" r="16588" b="-1"/>
          <a:stretch/>
        </p:blipFill>
        <p:spPr>
          <a:xfrm>
            <a:off x="6172200" y="1825625"/>
            <a:ext cx="5181600" cy="4351338"/>
          </a:xfrm>
          <a:prstGeom prst="rect">
            <a:avLst/>
          </a:prstGeom>
          <a:noFill/>
        </p:spPr>
      </p:pic>
    </p:spTree>
    <p:extLst>
      <p:ext uri="{BB962C8B-B14F-4D97-AF65-F5344CB8AC3E}">
        <p14:creationId xmlns:p14="http://schemas.microsoft.com/office/powerpoint/2010/main" val="106604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943168" cy="4351338"/>
          </a:xfrm>
        </p:spPr>
        <p:txBody>
          <a:bodyPr>
            <a:normAutofit/>
          </a:bodyPr>
          <a:lstStyle/>
          <a:p>
            <a:pPr marL="0" indent="0">
              <a:buNone/>
            </a:pPr>
            <a:r>
              <a:rPr lang="en-US" sz="3200" dirty="0"/>
              <a:t>An if statement has 4 parts:</a:t>
            </a:r>
          </a:p>
          <a:p>
            <a:pPr marL="514350" indent="-514350">
              <a:buFont typeface="+mj-lt"/>
              <a:buAutoNum type="arabicPeriod"/>
            </a:pPr>
            <a:r>
              <a:rPr lang="en-US" sz="3200" dirty="0"/>
              <a:t>The word if</a:t>
            </a:r>
          </a:p>
          <a:p>
            <a:pPr marL="514350" indent="-514350">
              <a:buFont typeface="+mj-lt"/>
              <a:buAutoNum type="arabicPeriod"/>
            </a:pPr>
            <a:r>
              <a:rPr lang="en-US" sz="3200" dirty="0"/>
              <a:t>A </a:t>
            </a:r>
            <a:r>
              <a:rPr lang="en-US" sz="3200" b="1" dirty="0"/>
              <a:t>conditional</a:t>
            </a:r>
            <a:endParaRPr lang="en-US" sz="3200" dirty="0"/>
          </a:p>
          <a:p>
            <a:pPr marL="971550" lvl="1" indent="-514350">
              <a:buFont typeface="+mj-lt"/>
              <a:buAutoNum type="arabicPeriod"/>
            </a:pPr>
            <a:r>
              <a:rPr lang="en-US" sz="2800" dirty="0"/>
              <a:t>This is something that evaluates to a Boolean</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rot="18000000">
            <a:off x="5908718" y="3344529"/>
            <a:ext cx="779143" cy="562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483BBE-2FC4-F0BA-8F5D-0BCC7C19FC7F}"/>
              </a:ext>
            </a:extLst>
          </p:cNvPr>
          <p:cNvSpPr/>
          <p:nvPr/>
        </p:nvSpPr>
        <p:spPr>
          <a:xfrm>
            <a:off x="6449960" y="2733566"/>
            <a:ext cx="3028337"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extBox 6">
            <a:extLst>
              <a:ext uri="{FF2B5EF4-FFF2-40B4-BE49-F238E27FC236}">
                <a16:creationId xmlns:a16="http://schemas.microsoft.com/office/drawing/2014/main" id="{B9C2F9E6-3542-3634-0464-53CC715B22E7}"/>
              </a:ext>
            </a:extLst>
          </p:cNvPr>
          <p:cNvSpPr txBox="1"/>
          <p:nvPr/>
        </p:nvSpPr>
        <p:spPr>
          <a:xfrm>
            <a:off x="6027174" y="4562168"/>
            <a:ext cx="5574891" cy="1938992"/>
          </a:xfrm>
          <a:prstGeom prst="rect">
            <a:avLst/>
          </a:prstGeom>
          <a:noFill/>
        </p:spPr>
        <p:txBody>
          <a:bodyPr wrap="square" rtlCol="0">
            <a:spAutoFit/>
          </a:bodyPr>
          <a:lstStyle/>
          <a:p>
            <a:r>
              <a:rPr lang="en-US" sz="2400" dirty="0"/>
              <a:t>Note: If the conditional is not a Boolean, it will be cast to a Boolean to see if the condition is true. This means if the conditional is </a:t>
            </a:r>
            <a:r>
              <a:rPr lang="en-US" sz="2400" b="1" dirty="0"/>
              <a:t>truthy</a:t>
            </a:r>
            <a:r>
              <a:rPr lang="en-US" sz="2400" dirty="0"/>
              <a:t>, you will enter the if statement</a:t>
            </a:r>
          </a:p>
        </p:txBody>
      </p:sp>
    </p:spTree>
    <p:extLst>
      <p:ext uri="{BB962C8B-B14F-4D97-AF65-F5344CB8AC3E}">
        <p14:creationId xmlns:p14="http://schemas.microsoft.com/office/powerpoint/2010/main" val="120493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943168" cy="4351338"/>
          </a:xfrm>
        </p:spPr>
        <p:txBody>
          <a:bodyPr>
            <a:normAutofit/>
          </a:bodyPr>
          <a:lstStyle/>
          <a:p>
            <a:pPr marL="0" indent="0">
              <a:buNone/>
            </a:pPr>
            <a:r>
              <a:rPr lang="en-US" sz="3200" dirty="0"/>
              <a:t>An if statement has 4 parts:</a:t>
            </a:r>
          </a:p>
          <a:p>
            <a:pPr marL="514350" indent="-514350">
              <a:buFont typeface="+mj-lt"/>
              <a:buAutoNum type="arabicPeriod"/>
            </a:pPr>
            <a:r>
              <a:rPr lang="en-US" sz="3200" dirty="0"/>
              <a:t>The word if</a:t>
            </a:r>
          </a:p>
          <a:p>
            <a:pPr marL="514350" indent="-514350">
              <a:buFont typeface="+mj-lt"/>
              <a:buAutoNum type="arabicPeriod"/>
            </a:pPr>
            <a:r>
              <a:rPr lang="en-US" sz="3200" dirty="0"/>
              <a:t>A </a:t>
            </a:r>
            <a:r>
              <a:rPr lang="en-US" sz="3200" b="1" dirty="0"/>
              <a:t>conditional</a:t>
            </a:r>
            <a:endParaRPr lang="en-US" sz="3200" dirty="0"/>
          </a:p>
          <a:p>
            <a:pPr marL="971550" lvl="1" indent="-514350">
              <a:buFont typeface="+mj-lt"/>
              <a:buAutoNum type="arabicPeriod"/>
            </a:pPr>
            <a:r>
              <a:rPr lang="en-US" sz="2800" dirty="0"/>
              <a:t>This is something that evaluates to a Boolean</a:t>
            </a:r>
          </a:p>
          <a:p>
            <a:pPr marL="514350" indent="-514350">
              <a:buFont typeface="+mj-lt"/>
              <a:buAutoNum type="arabicPeriod"/>
            </a:pPr>
            <a:r>
              <a:rPr lang="en-US" sz="3200" dirty="0"/>
              <a:t>A colon</a:t>
            </a:r>
          </a:p>
          <a:p>
            <a:pPr marL="971550" lvl="1" indent="-514350">
              <a:buFont typeface="+mj-lt"/>
              <a:buAutoNum type="arabicPeriod"/>
            </a:pPr>
            <a:r>
              <a:rPr lang="en-US" sz="2800" dirty="0"/>
              <a:t>Just like a function!</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rot="10281659">
            <a:off x="9811074" y="2388526"/>
            <a:ext cx="779143" cy="562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483BBE-2FC4-F0BA-8F5D-0BCC7C19FC7F}"/>
              </a:ext>
            </a:extLst>
          </p:cNvPr>
          <p:cNvSpPr/>
          <p:nvPr/>
        </p:nvSpPr>
        <p:spPr>
          <a:xfrm>
            <a:off x="9429136" y="2733566"/>
            <a:ext cx="265470"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668930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4"/>
            <a:ext cx="4943168" cy="4958633"/>
          </a:xfrm>
        </p:spPr>
        <p:txBody>
          <a:bodyPr>
            <a:normAutofit/>
          </a:bodyPr>
          <a:lstStyle/>
          <a:p>
            <a:pPr marL="0" indent="0">
              <a:buNone/>
            </a:pPr>
            <a:r>
              <a:rPr lang="en-US" sz="3200" dirty="0"/>
              <a:t>An if statement has 4 parts:</a:t>
            </a:r>
          </a:p>
          <a:p>
            <a:pPr marL="514350" indent="-514350">
              <a:buFont typeface="+mj-lt"/>
              <a:buAutoNum type="arabicPeriod"/>
            </a:pPr>
            <a:r>
              <a:rPr lang="en-US" sz="3200" dirty="0"/>
              <a:t>The word if</a:t>
            </a:r>
          </a:p>
          <a:p>
            <a:pPr marL="514350" indent="-514350">
              <a:buFont typeface="+mj-lt"/>
              <a:buAutoNum type="arabicPeriod"/>
            </a:pPr>
            <a:r>
              <a:rPr lang="en-US" sz="3200" dirty="0"/>
              <a:t>A </a:t>
            </a:r>
            <a:r>
              <a:rPr lang="en-US" sz="3200" b="1" dirty="0"/>
              <a:t>conditional</a:t>
            </a:r>
            <a:endParaRPr lang="en-US" sz="3200" dirty="0"/>
          </a:p>
          <a:p>
            <a:pPr marL="971550" lvl="1" indent="-514350">
              <a:buFont typeface="+mj-lt"/>
              <a:buAutoNum type="arabicPeriod"/>
            </a:pPr>
            <a:r>
              <a:rPr lang="en-US" sz="2800" dirty="0"/>
              <a:t>This is something that evaluates to a Boolean</a:t>
            </a:r>
          </a:p>
          <a:p>
            <a:pPr marL="514350" indent="-514350">
              <a:buFont typeface="+mj-lt"/>
              <a:buAutoNum type="arabicPeriod"/>
            </a:pPr>
            <a:r>
              <a:rPr lang="en-US" sz="3200" dirty="0"/>
              <a:t>A colon</a:t>
            </a:r>
          </a:p>
          <a:p>
            <a:pPr marL="971550" lvl="1" indent="-514350">
              <a:buFont typeface="+mj-lt"/>
              <a:buAutoNum type="arabicPeriod"/>
            </a:pPr>
            <a:r>
              <a:rPr lang="en-US" sz="2800" dirty="0"/>
              <a:t>Just like a function!</a:t>
            </a:r>
          </a:p>
          <a:p>
            <a:pPr marL="514350" indent="-514350">
              <a:buFont typeface="+mj-lt"/>
              <a:buAutoNum type="arabicPeriod"/>
            </a:pPr>
            <a:r>
              <a:rPr lang="en-US" sz="3200" dirty="0"/>
              <a:t>A Code Block</a:t>
            </a:r>
          </a:p>
          <a:p>
            <a:pPr marL="971550" lvl="1" indent="-514350">
              <a:buFont typeface="+mj-lt"/>
              <a:buAutoNum type="arabicPeriod"/>
            </a:pPr>
            <a:r>
              <a:rPr lang="en-US" sz="2800" dirty="0"/>
              <a:t>Code tabbed in that is “inside” the if</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rot="16046900">
            <a:off x="6940054" y="3831772"/>
            <a:ext cx="779143" cy="562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483BBE-2FC4-F0BA-8F5D-0BCC7C19FC7F}"/>
              </a:ext>
            </a:extLst>
          </p:cNvPr>
          <p:cNvSpPr/>
          <p:nvPr/>
        </p:nvSpPr>
        <p:spPr>
          <a:xfrm>
            <a:off x="5938684" y="3179391"/>
            <a:ext cx="5879690"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extBox 6">
            <a:extLst>
              <a:ext uri="{FF2B5EF4-FFF2-40B4-BE49-F238E27FC236}">
                <a16:creationId xmlns:a16="http://schemas.microsoft.com/office/drawing/2014/main" id="{C9CE9510-E8FA-3256-9D84-14C6E28D9638}"/>
              </a:ext>
            </a:extLst>
          </p:cNvPr>
          <p:cNvSpPr txBox="1"/>
          <p:nvPr/>
        </p:nvSpPr>
        <p:spPr>
          <a:xfrm>
            <a:off x="7329625" y="4584324"/>
            <a:ext cx="4459390" cy="1938992"/>
          </a:xfrm>
          <a:prstGeom prst="rect">
            <a:avLst/>
          </a:prstGeom>
          <a:noFill/>
        </p:spPr>
        <p:txBody>
          <a:bodyPr wrap="square" rtlCol="0">
            <a:spAutoFit/>
          </a:bodyPr>
          <a:lstStyle/>
          <a:p>
            <a:r>
              <a:rPr lang="en-US" sz="2400" dirty="0"/>
              <a:t>Notice the Tab! That’s what tell the computer what lines of code should be run!</a:t>
            </a:r>
            <a:br>
              <a:rPr lang="en-US" sz="2400" dirty="0"/>
            </a:br>
            <a:br>
              <a:rPr lang="en-US" sz="2400" dirty="0"/>
            </a:br>
            <a:r>
              <a:rPr lang="en-US" sz="2400" dirty="0"/>
              <a:t>It can also be more than 1 line</a:t>
            </a:r>
          </a:p>
        </p:txBody>
      </p:sp>
    </p:spTree>
    <p:extLst>
      <p:ext uri="{BB962C8B-B14F-4D97-AF65-F5344CB8AC3E}">
        <p14:creationId xmlns:p14="http://schemas.microsoft.com/office/powerpoint/2010/main" val="232809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4"/>
            <a:ext cx="4943168" cy="4958633"/>
          </a:xfrm>
        </p:spPr>
        <p:txBody>
          <a:bodyPr>
            <a:normAutofit/>
          </a:bodyPr>
          <a:lstStyle/>
          <a:p>
            <a:pPr marL="0" indent="0">
              <a:buNone/>
            </a:pPr>
            <a:r>
              <a:rPr lang="en-US" sz="2800" dirty="0"/>
              <a:t>How does this code work?</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9D6EE011-61AC-7634-DC94-5D009DCFE955}"/>
              </a:ext>
            </a:extLst>
          </p:cNvPr>
          <p:cNvSpPr/>
          <p:nvPr/>
        </p:nvSpPr>
        <p:spPr>
          <a:xfrm>
            <a:off x="5781368" y="4236901"/>
            <a:ext cx="2556387" cy="2230049"/>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Memory Diagram Area</a:t>
            </a:r>
          </a:p>
        </p:txBody>
      </p:sp>
      <p:sp>
        <p:nvSpPr>
          <p:cNvPr id="10" name="Rectangle 9">
            <a:extLst>
              <a:ext uri="{FF2B5EF4-FFF2-40B4-BE49-F238E27FC236}">
                <a16:creationId xmlns:a16="http://schemas.microsoft.com/office/drawing/2014/main" id="{B7200FEF-7259-ACAC-93DD-8681BB5CA6D6}"/>
              </a:ext>
            </a:extLst>
          </p:cNvPr>
          <p:cNvSpPr/>
          <p:nvPr/>
        </p:nvSpPr>
        <p:spPr>
          <a:xfrm>
            <a:off x="8874305" y="4232664"/>
            <a:ext cx="3081720" cy="1306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Output:</a:t>
            </a:r>
            <a:br>
              <a:rPr lang="en-US" sz="1400" dirty="0">
                <a:solidFill>
                  <a:schemeClr val="tx1"/>
                </a:solidFill>
              </a:rPr>
            </a:br>
            <a:r>
              <a:rPr lang="en-US" sz="1400" dirty="0">
                <a:solidFill>
                  <a:schemeClr val="tx1"/>
                </a:solidFill>
                <a:latin typeface="Consolas" panose="020B0609020204030204" pitchFamily="49" charset="0"/>
              </a:rPr>
              <a:t>&gt;&gt;</a:t>
            </a:r>
          </a:p>
        </p:txBody>
      </p:sp>
      <p:sp>
        <p:nvSpPr>
          <p:cNvPr id="11" name="Arrow: Right 10">
            <a:extLst>
              <a:ext uri="{FF2B5EF4-FFF2-40B4-BE49-F238E27FC236}">
                <a16:creationId xmlns:a16="http://schemas.microsoft.com/office/drawing/2014/main" id="{FCC16A4B-74AD-CF51-D2BF-EBA2B389AB37}"/>
              </a:ext>
            </a:extLst>
          </p:cNvPr>
          <p:cNvSpPr/>
          <p:nvPr/>
        </p:nvSpPr>
        <p:spPr>
          <a:xfrm>
            <a:off x="5583584" y="1697497"/>
            <a:ext cx="395567" cy="30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96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4"/>
            <a:ext cx="4943168" cy="4958633"/>
          </a:xfrm>
        </p:spPr>
        <p:txBody>
          <a:bodyPr>
            <a:normAutofit/>
          </a:bodyPr>
          <a:lstStyle/>
          <a:p>
            <a:pPr marL="0" indent="0">
              <a:buNone/>
            </a:pPr>
            <a:r>
              <a:rPr lang="en-US" sz="2800" dirty="0"/>
              <a:t>How does this code work?</a:t>
            </a:r>
          </a:p>
          <a:p>
            <a:pPr marL="0" indent="0">
              <a:buNone/>
            </a:pPr>
            <a:endParaRPr lang="en-US" dirty="0"/>
          </a:p>
          <a:p>
            <a:pPr marL="0" indent="0">
              <a:buNone/>
            </a:pPr>
            <a:r>
              <a:rPr lang="en-US" sz="2800" dirty="0"/>
              <a:t>The first line gets text from the user. Imagine we type in ‘hello’</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9D6EE011-61AC-7634-DC94-5D009DCFE955}"/>
              </a:ext>
            </a:extLst>
          </p:cNvPr>
          <p:cNvSpPr/>
          <p:nvPr/>
        </p:nvSpPr>
        <p:spPr>
          <a:xfrm>
            <a:off x="5781368" y="4236901"/>
            <a:ext cx="2556387" cy="2230049"/>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Memory Diagram Area</a:t>
            </a:r>
          </a:p>
        </p:txBody>
      </p:sp>
      <p:graphicFrame>
        <p:nvGraphicFramePr>
          <p:cNvPr id="9" name="Table 8">
            <a:extLst>
              <a:ext uri="{FF2B5EF4-FFF2-40B4-BE49-F238E27FC236}">
                <a16:creationId xmlns:a16="http://schemas.microsoft.com/office/drawing/2014/main" id="{D38AB913-350F-AA55-4FF2-E51081FF602D}"/>
              </a:ext>
            </a:extLst>
          </p:cNvPr>
          <p:cNvGraphicFramePr>
            <a:graphicFrameLocks noGrp="1"/>
          </p:cNvGraphicFramePr>
          <p:nvPr>
            <p:extLst>
              <p:ext uri="{D42A27DB-BD31-4B8C-83A1-F6EECF244321}">
                <p14:modId xmlns:p14="http://schemas.microsoft.com/office/powerpoint/2010/main" val="530381126"/>
              </p:ext>
            </p:extLst>
          </p:nvPr>
        </p:nvGraphicFramePr>
        <p:xfrm>
          <a:off x="6261309" y="5030003"/>
          <a:ext cx="1437349" cy="274320"/>
        </p:xfrm>
        <a:graphic>
          <a:graphicData uri="http://schemas.openxmlformats.org/drawingml/2006/table">
            <a:tbl>
              <a:tblPr/>
              <a:tblGrid>
                <a:gridCol w="365633">
                  <a:extLst>
                    <a:ext uri="{9D8B030D-6E8A-4147-A177-3AD203B41FA5}">
                      <a16:colId xmlns:a16="http://schemas.microsoft.com/office/drawing/2014/main" val="3115771137"/>
                    </a:ext>
                  </a:extLst>
                </a:gridCol>
                <a:gridCol w="621662">
                  <a:extLst>
                    <a:ext uri="{9D8B030D-6E8A-4147-A177-3AD203B41FA5}">
                      <a16:colId xmlns:a16="http://schemas.microsoft.com/office/drawing/2014/main" val="2037045207"/>
                    </a:ext>
                  </a:extLst>
                </a:gridCol>
                <a:gridCol w="450054">
                  <a:extLst>
                    <a:ext uri="{9D8B030D-6E8A-4147-A177-3AD203B41FA5}">
                      <a16:colId xmlns:a16="http://schemas.microsoft.com/office/drawing/2014/main" val="2590617810"/>
                    </a:ext>
                  </a:extLst>
                </a:gridCol>
              </a:tblGrid>
              <a:tr h="274320">
                <a:tc>
                  <a:txBody>
                    <a:bodyPr/>
                    <a:lstStyle/>
                    <a:p>
                      <a:pPr algn="ctr"/>
                      <a:r>
                        <a:rPr lang="en-US" sz="1400" dirty="0"/>
                        <a:t>text</a:t>
                      </a:r>
                    </a:p>
                  </a:txBody>
                  <a:tcPr marL="0" marR="0" marT="0" marB="0" anchor="ctr">
                    <a:lnL w="12700" cmpd="sng">
                      <a:solidFill>
                        <a:schemeClr val="tx1"/>
                      </a:solidFill>
                      <a:prstDash val="lgDash"/>
                    </a:lnL>
                    <a:lnR w="12700" cap="flat" cmpd="sng" algn="ctr">
                      <a:solidFill>
                        <a:schemeClr val="tx1"/>
                      </a:solidFill>
                      <a:prstDash val="lgDash"/>
                      <a:round/>
                      <a:headEnd type="none" w="med" len="med"/>
                      <a:tailEnd type="none" w="med" len="med"/>
                    </a:lnR>
                    <a:lnT w="12700" cmpd="sng">
                      <a:solidFill>
                        <a:schemeClr val="tx1"/>
                      </a:solidFill>
                      <a:prstDash val="lgDash"/>
                    </a:lnT>
                    <a:lnB w="12700" cmpd="sng">
                      <a:solidFill>
                        <a:schemeClr val="tx1"/>
                      </a:solidFill>
                      <a:prstDash val="lgDash"/>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’hello’</a:t>
                      </a:r>
                    </a:p>
                  </a:txBody>
                  <a:tcPr marL="0" marR="0" marT="0" marB="0"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tc>
                  <a:txBody>
                    <a:bodyPr/>
                    <a:lstStyle/>
                    <a:p>
                      <a:pPr algn="ctr"/>
                      <a:r>
                        <a:rPr lang="en-US" sz="1400" dirty="0"/>
                        <a:t>str</a:t>
                      </a:r>
                    </a:p>
                  </a:txBody>
                  <a:tcPr marL="0" marR="0" marT="0" marB="0" anchor="ctr">
                    <a:lnL w="12700" cap="flat" cmpd="sng" algn="ctr">
                      <a:solidFill>
                        <a:schemeClr val="tx1"/>
                      </a:solidFill>
                      <a:prstDash val="lgDash"/>
                      <a:round/>
                      <a:headEnd type="none" w="med" len="med"/>
                      <a:tailEnd type="none" w="med" len="med"/>
                    </a:lnL>
                    <a:lnR w="12700" cmpd="sng">
                      <a:solidFill>
                        <a:schemeClr val="tx1"/>
                      </a:solidFill>
                      <a:prstDash val="lgDash"/>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extLst>
                  <a:ext uri="{0D108BD9-81ED-4DB2-BD59-A6C34878D82A}">
                    <a16:rowId xmlns:a16="http://schemas.microsoft.com/office/drawing/2014/main" val="2020345532"/>
                  </a:ext>
                </a:extLst>
              </a:tr>
            </a:tbl>
          </a:graphicData>
        </a:graphic>
      </p:graphicFrame>
      <p:sp>
        <p:nvSpPr>
          <p:cNvPr id="10" name="Rectangle 9">
            <a:extLst>
              <a:ext uri="{FF2B5EF4-FFF2-40B4-BE49-F238E27FC236}">
                <a16:creationId xmlns:a16="http://schemas.microsoft.com/office/drawing/2014/main" id="{B7200FEF-7259-ACAC-93DD-8681BB5CA6D6}"/>
              </a:ext>
            </a:extLst>
          </p:cNvPr>
          <p:cNvSpPr/>
          <p:nvPr/>
        </p:nvSpPr>
        <p:spPr>
          <a:xfrm>
            <a:off x="8874305" y="4232664"/>
            <a:ext cx="3081720" cy="1306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Output:</a:t>
            </a:r>
            <a:br>
              <a:rPr lang="en-US" sz="1400" dirty="0">
                <a:solidFill>
                  <a:schemeClr val="tx1"/>
                </a:solidFill>
              </a:rPr>
            </a:br>
            <a:r>
              <a:rPr lang="en-US" sz="1400" dirty="0">
                <a:solidFill>
                  <a:schemeClr val="tx1"/>
                </a:solidFill>
                <a:latin typeface="Consolas" panose="020B0609020204030204" pitchFamily="49" charset="0"/>
              </a:rPr>
              <a:t>&gt;&gt; Enter text: </a:t>
            </a:r>
            <a:r>
              <a:rPr lang="en-US" sz="1400" dirty="0">
                <a:solidFill>
                  <a:srgbClr val="FF0000"/>
                </a:solidFill>
                <a:latin typeface="Consolas" panose="020B0609020204030204" pitchFamily="49" charset="0"/>
              </a:rPr>
              <a:t>hello</a:t>
            </a:r>
          </a:p>
        </p:txBody>
      </p:sp>
      <p:sp>
        <p:nvSpPr>
          <p:cNvPr id="5" name="Arrow: Right 4">
            <a:extLst>
              <a:ext uri="{FF2B5EF4-FFF2-40B4-BE49-F238E27FC236}">
                <a16:creationId xmlns:a16="http://schemas.microsoft.com/office/drawing/2014/main" id="{D3A15371-426E-6035-3FA1-CCEFE41EB7C2}"/>
              </a:ext>
            </a:extLst>
          </p:cNvPr>
          <p:cNvSpPr/>
          <p:nvPr/>
        </p:nvSpPr>
        <p:spPr>
          <a:xfrm>
            <a:off x="5583584" y="1982394"/>
            <a:ext cx="395567" cy="30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70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4"/>
            <a:ext cx="4784012" cy="4958633"/>
          </a:xfrm>
        </p:spPr>
        <p:txBody>
          <a:bodyPr>
            <a:normAutofit/>
          </a:bodyPr>
          <a:lstStyle/>
          <a:p>
            <a:pPr marL="0" indent="0">
              <a:buNone/>
            </a:pPr>
            <a:r>
              <a:rPr lang="en-US" sz="2800" dirty="0"/>
              <a:t>How does this code work?</a:t>
            </a:r>
          </a:p>
          <a:p>
            <a:pPr marL="0" indent="0">
              <a:buNone/>
            </a:pPr>
            <a:endParaRPr lang="en-US" dirty="0"/>
          </a:p>
          <a:p>
            <a:pPr marL="0" indent="0">
              <a:buNone/>
            </a:pPr>
            <a:r>
              <a:rPr lang="en-US" sz="2800" dirty="0"/>
              <a:t>Next, we get to the if statement</a:t>
            </a:r>
          </a:p>
          <a:p>
            <a:r>
              <a:rPr lang="en-US" sz="2800" dirty="0"/>
              <a:t>First, it checks to see if the text variable has the value ‘hello’</a:t>
            </a:r>
          </a:p>
          <a:p>
            <a:r>
              <a:rPr lang="en-US" dirty="0"/>
              <a:t>Then, if that is true, it will go inside the if statement</a:t>
            </a:r>
          </a:p>
          <a:p>
            <a:r>
              <a:rPr lang="en-US" sz="2800" dirty="0"/>
              <a:t>Otherwise, it won’t</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a:off x="5583584" y="2821857"/>
            <a:ext cx="395567" cy="30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6EE011-61AC-7634-DC94-5D009DCFE955}"/>
              </a:ext>
            </a:extLst>
          </p:cNvPr>
          <p:cNvSpPr/>
          <p:nvPr/>
        </p:nvSpPr>
        <p:spPr>
          <a:xfrm>
            <a:off x="5781368" y="4236901"/>
            <a:ext cx="2556387" cy="2230049"/>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Memory Diagram Area</a:t>
            </a:r>
          </a:p>
        </p:txBody>
      </p:sp>
      <p:graphicFrame>
        <p:nvGraphicFramePr>
          <p:cNvPr id="9" name="Table 8">
            <a:extLst>
              <a:ext uri="{FF2B5EF4-FFF2-40B4-BE49-F238E27FC236}">
                <a16:creationId xmlns:a16="http://schemas.microsoft.com/office/drawing/2014/main" id="{D38AB913-350F-AA55-4FF2-E51081FF602D}"/>
              </a:ext>
            </a:extLst>
          </p:cNvPr>
          <p:cNvGraphicFramePr>
            <a:graphicFrameLocks noGrp="1"/>
          </p:cNvGraphicFramePr>
          <p:nvPr/>
        </p:nvGraphicFramePr>
        <p:xfrm>
          <a:off x="6261309" y="5030003"/>
          <a:ext cx="1437349" cy="274320"/>
        </p:xfrm>
        <a:graphic>
          <a:graphicData uri="http://schemas.openxmlformats.org/drawingml/2006/table">
            <a:tbl>
              <a:tblPr/>
              <a:tblGrid>
                <a:gridCol w="365633">
                  <a:extLst>
                    <a:ext uri="{9D8B030D-6E8A-4147-A177-3AD203B41FA5}">
                      <a16:colId xmlns:a16="http://schemas.microsoft.com/office/drawing/2014/main" val="3115771137"/>
                    </a:ext>
                  </a:extLst>
                </a:gridCol>
                <a:gridCol w="621662">
                  <a:extLst>
                    <a:ext uri="{9D8B030D-6E8A-4147-A177-3AD203B41FA5}">
                      <a16:colId xmlns:a16="http://schemas.microsoft.com/office/drawing/2014/main" val="2037045207"/>
                    </a:ext>
                  </a:extLst>
                </a:gridCol>
                <a:gridCol w="450054">
                  <a:extLst>
                    <a:ext uri="{9D8B030D-6E8A-4147-A177-3AD203B41FA5}">
                      <a16:colId xmlns:a16="http://schemas.microsoft.com/office/drawing/2014/main" val="2590617810"/>
                    </a:ext>
                  </a:extLst>
                </a:gridCol>
              </a:tblGrid>
              <a:tr h="274320">
                <a:tc>
                  <a:txBody>
                    <a:bodyPr/>
                    <a:lstStyle/>
                    <a:p>
                      <a:pPr algn="ctr"/>
                      <a:r>
                        <a:rPr lang="en-US" sz="1400" dirty="0"/>
                        <a:t>text</a:t>
                      </a:r>
                    </a:p>
                  </a:txBody>
                  <a:tcPr marL="0" marR="0" marT="0" marB="0" anchor="ctr">
                    <a:lnL w="12700" cmpd="sng">
                      <a:solidFill>
                        <a:schemeClr val="tx1"/>
                      </a:solidFill>
                      <a:prstDash val="lgDash"/>
                    </a:lnL>
                    <a:lnR w="12700" cap="flat" cmpd="sng" algn="ctr">
                      <a:solidFill>
                        <a:schemeClr val="tx1"/>
                      </a:solidFill>
                      <a:prstDash val="lgDash"/>
                      <a:round/>
                      <a:headEnd type="none" w="med" len="med"/>
                      <a:tailEnd type="none" w="med" len="med"/>
                    </a:lnR>
                    <a:lnT w="12700" cmpd="sng">
                      <a:solidFill>
                        <a:schemeClr val="tx1"/>
                      </a:solidFill>
                      <a:prstDash val="lgDash"/>
                    </a:lnT>
                    <a:lnB w="12700" cmpd="sng">
                      <a:solidFill>
                        <a:schemeClr val="tx1"/>
                      </a:solidFill>
                      <a:prstDash val="lgDash"/>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’hello’</a:t>
                      </a:r>
                    </a:p>
                  </a:txBody>
                  <a:tcPr marL="0" marR="0" marT="0" marB="0"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tc>
                  <a:txBody>
                    <a:bodyPr/>
                    <a:lstStyle/>
                    <a:p>
                      <a:pPr algn="ctr"/>
                      <a:r>
                        <a:rPr lang="en-US" sz="1400" dirty="0"/>
                        <a:t>str</a:t>
                      </a:r>
                    </a:p>
                  </a:txBody>
                  <a:tcPr marL="0" marR="0" marT="0" marB="0" anchor="ctr">
                    <a:lnL w="12700" cap="flat" cmpd="sng" algn="ctr">
                      <a:solidFill>
                        <a:schemeClr val="tx1"/>
                      </a:solidFill>
                      <a:prstDash val="lgDash"/>
                      <a:round/>
                      <a:headEnd type="none" w="med" len="med"/>
                      <a:tailEnd type="none" w="med" len="med"/>
                    </a:lnL>
                    <a:lnR w="12700" cmpd="sng">
                      <a:solidFill>
                        <a:schemeClr val="tx1"/>
                      </a:solidFill>
                      <a:prstDash val="lgDash"/>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extLst>
                  <a:ext uri="{0D108BD9-81ED-4DB2-BD59-A6C34878D82A}">
                    <a16:rowId xmlns:a16="http://schemas.microsoft.com/office/drawing/2014/main" val="2020345532"/>
                  </a:ext>
                </a:extLst>
              </a:tr>
            </a:tbl>
          </a:graphicData>
        </a:graphic>
      </p:graphicFrame>
      <p:sp>
        <p:nvSpPr>
          <p:cNvPr id="10" name="Rectangle 9">
            <a:extLst>
              <a:ext uri="{FF2B5EF4-FFF2-40B4-BE49-F238E27FC236}">
                <a16:creationId xmlns:a16="http://schemas.microsoft.com/office/drawing/2014/main" id="{B7200FEF-7259-ACAC-93DD-8681BB5CA6D6}"/>
              </a:ext>
            </a:extLst>
          </p:cNvPr>
          <p:cNvSpPr/>
          <p:nvPr/>
        </p:nvSpPr>
        <p:spPr>
          <a:xfrm>
            <a:off x="8874305" y="4232664"/>
            <a:ext cx="3081720" cy="1306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Output:</a:t>
            </a:r>
            <a:br>
              <a:rPr lang="en-US" sz="1400" dirty="0">
                <a:solidFill>
                  <a:schemeClr val="tx1"/>
                </a:solidFill>
              </a:rPr>
            </a:br>
            <a:r>
              <a:rPr lang="en-US" sz="1400" dirty="0">
                <a:solidFill>
                  <a:schemeClr val="tx1"/>
                </a:solidFill>
                <a:latin typeface="Consolas" panose="020B0609020204030204" pitchFamily="49" charset="0"/>
              </a:rPr>
              <a:t>&gt;&gt; Enter text: </a:t>
            </a:r>
            <a:r>
              <a:rPr lang="en-US" sz="1400" dirty="0">
                <a:solidFill>
                  <a:srgbClr val="FF0000"/>
                </a:solidFill>
                <a:latin typeface="Consolas" panose="020B0609020204030204" pitchFamily="49" charset="0"/>
              </a:rPr>
              <a:t>hello</a:t>
            </a:r>
          </a:p>
        </p:txBody>
      </p:sp>
    </p:spTree>
    <p:extLst>
      <p:ext uri="{BB962C8B-B14F-4D97-AF65-F5344CB8AC3E}">
        <p14:creationId xmlns:p14="http://schemas.microsoft.com/office/powerpoint/2010/main" val="2554437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 Statements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4"/>
            <a:ext cx="4784012" cy="4958633"/>
          </a:xfrm>
        </p:spPr>
        <p:txBody>
          <a:bodyPr>
            <a:normAutofit/>
          </a:bodyPr>
          <a:lstStyle/>
          <a:p>
            <a:pPr marL="0" indent="0">
              <a:buNone/>
            </a:pPr>
            <a:r>
              <a:rPr lang="en-US" sz="2800" dirty="0"/>
              <a:t>How does this code work?</a:t>
            </a:r>
          </a:p>
          <a:p>
            <a:pPr marL="0" indent="0">
              <a:buNone/>
            </a:pPr>
            <a:endParaRPr lang="en-US" dirty="0"/>
          </a:p>
          <a:p>
            <a:pPr marL="0" indent="0">
              <a:buNone/>
            </a:pPr>
            <a:r>
              <a:rPr lang="en-US" dirty="0"/>
              <a:t>In this case, since we entered ‘hello’, it goes inside the if statement and prints</a:t>
            </a:r>
          </a:p>
        </p:txBody>
      </p:sp>
      <p:sp>
        <p:nvSpPr>
          <p:cNvPr id="6" name="TextBox 5">
            <a:extLst>
              <a:ext uri="{FF2B5EF4-FFF2-40B4-BE49-F238E27FC236}">
                <a16:creationId xmlns:a16="http://schemas.microsoft.com/office/drawing/2014/main" id="{8F4B2F27-21AF-B2E5-7DC2-662830F26ADB}"/>
              </a:ext>
            </a:extLst>
          </p:cNvPr>
          <p:cNvSpPr txBox="1"/>
          <p:nvPr/>
        </p:nvSpPr>
        <p:spPr>
          <a:xfrm>
            <a:off x="5860025" y="1825625"/>
            <a:ext cx="6096000" cy="1815882"/>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text: "</a:t>
            </a:r>
            <a:r>
              <a:rPr lang="en-US" sz="2800" b="0" dirty="0">
                <a:solidFill>
                  <a:srgbClr val="000000"/>
                </a:solidFill>
                <a:effectLst/>
                <a:latin typeface="Consolas" panose="020B0609020204030204" pitchFamily="49" charset="0"/>
              </a:rPr>
              <a:t>)</a:t>
            </a:r>
          </a:p>
          <a:p>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text</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"hello"</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 said 'hello'!"</a:t>
            </a:r>
            <a:r>
              <a:rPr lang="en-US" sz="2800" b="0" dirty="0">
                <a:solidFill>
                  <a:srgbClr val="000000"/>
                </a:solidFill>
                <a:effectLst/>
                <a:latin typeface="Consolas" panose="020B0609020204030204" pitchFamily="49" charset="0"/>
              </a:rPr>
              <a:t>)</a:t>
            </a:r>
          </a:p>
        </p:txBody>
      </p:sp>
      <p:sp>
        <p:nvSpPr>
          <p:cNvPr id="4" name="Arrow: Right 3">
            <a:extLst>
              <a:ext uri="{FF2B5EF4-FFF2-40B4-BE49-F238E27FC236}">
                <a16:creationId xmlns:a16="http://schemas.microsoft.com/office/drawing/2014/main" id="{6C150ED8-F10D-FA7F-C647-94A9677B89D0}"/>
              </a:ext>
            </a:extLst>
          </p:cNvPr>
          <p:cNvSpPr/>
          <p:nvPr/>
        </p:nvSpPr>
        <p:spPr>
          <a:xfrm>
            <a:off x="6271142" y="3277156"/>
            <a:ext cx="395567" cy="30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6EE011-61AC-7634-DC94-5D009DCFE955}"/>
              </a:ext>
            </a:extLst>
          </p:cNvPr>
          <p:cNvSpPr/>
          <p:nvPr/>
        </p:nvSpPr>
        <p:spPr>
          <a:xfrm>
            <a:off x="5781368" y="4236901"/>
            <a:ext cx="2556387" cy="2230049"/>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Memory Diagram Area</a:t>
            </a:r>
          </a:p>
        </p:txBody>
      </p:sp>
      <p:graphicFrame>
        <p:nvGraphicFramePr>
          <p:cNvPr id="9" name="Table 8">
            <a:extLst>
              <a:ext uri="{FF2B5EF4-FFF2-40B4-BE49-F238E27FC236}">
                <a16:creationId xmlns:a16="http://schemas.microsoft.com/office/drawing/2014/main" id="{D38AB913-350F-AA55-4FF2-E51081FF602D}"/>
              </a:ext>
            </a:extLst>
          </p:cNvPr>
          <p:cNvGraphicFramePr>
            <a:graphicFrameLocks noGrp="1"/>
          </p:cNvGraphicFramePr>
          <p:nvPr/>
        </p:nvGraphicFramePr>
        <p:xfrm>
          <a:off x="6261309" y="5030003"/>
          <a:ext cx="1437349" cy="274320"/>
        </p:xfrm>
        <a:graphic>
          <a:graphicData uri="http://schemas.openxmlformats.org/drawingml/2006/table">
            <a:tbl>
              <a:tblPr/>
              <a:tblGrid>
                <a:gridCol w="365633">
                  <a:extLst>
                    <a:ext uri="{9D8B030D-6E8A-4147-A177-3AD203B41FA5}">
                      <a16:colId xmlns:a16="http://schemas.microsoft.com/office/drawing/2014/main" val="3115771137"/>
                    </a:ext>
                  </a:extLst>
                </a:gridCol>
                <a:gridCol w="621662">
                  <a:extLst>
                    <a:ext uri="{9D8B030D-6E8A-4147-A177-3AD203B41FA5}">
                      <a16:colId xmlns:a16="http://schemas.microsoft.com/office/drawing/2014/main" val="2037045207"/>
                    </a:ext>
                  </a:extLst>
                </a:gridCol>
                <a:gridCol w="450054">
                  <a:extLst>
                    <a:ext uri="{9D8B030D-6E8A-4147-A177-3AD203B41FA5}">
                      <a16:colId xmlns:a16="http://schemas.microsoft.com/office/drawing/2014/main" val="2590617810"/>
                    </a:ext>
                  </a:extLst>
                </a:gridCol>
              </a:tblGrid>
              <a:tr h="274320">
                <a:tc>
                  <a:txBody>
                    <a:bodyPr/>
                    <a:lstStyle/>
                    <a:p>
                      <a:pPr algn="ctr"/>
                      <a:r>
                        <a:rPr lang="en-US" sz="1400" dirty="0"/>
                        <a:t>text</a:t>
                      </a:r>
                    </a:p>
                  </a:txBody>
                  <a:tcPr marL="0" marR="0" marT="0" marB="0" anchor="ctr">
                    <a:lnL w="12700" cmpd="sng">
                      <a:solidFill>
                        <a:schemeClr val="tx1"/>
                      </a:solidFill>
                      <a:prstDash val="lgDash"/>
                    </a:lnL>
                    <a:lnR w="12700" cap="flat" cmpd="sng" algn="ctr">
                      <a:solidFill>
                        <a:schemeClr val="tx1"/>
                      </a:solidFill>
                      <a:prstDash val="lgDash"/>
                      <a:round/>
                      <a:headEnd type="none" w="med" len="med"/>
                      <a:tailEnd type="none" w="med" len="med"/>
                    </a:lnR>
                    <a:lnT w="12700" cmpd="sng">
                      <a:solidFill>
                        <a:schemeClr val="tx1"/>
                      </a:solidFill>
                      <a:prstDash val="lgDash"/>
                    </a:lnT>
                    <a:lnB w="12700" cmpd="sng">
                      <a:solidFill>
                        <a:schemeClr val="tx1"/>
                      </a:solidFill>
                      <a:prstDash val="lgDash"/>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’hello’</a:t>
                      </a:r>
                    </a:p>
                  </a:txBody>
                  <a:tcPr marL="0" marR="0" marT="0" marB="0"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tc>
                  <a:txBody>
                    <a:bodyPr/>
                    <a:lstStyle/>
                    <a:p>
                      <a:pPr algn="ctr"/>
                      <a:r>
                        <a:rPr lang="en-US" sz="1400" dirty="0"/>
                        <a:t>str</a:t>
                      </a:r>
                    </a:p>
                  </a:txBody>
                  <a:tcPr marL="0" marR="0" marT="0" marB="0" anchor="ctr">
                    <a:lnL w="12700" cap="flat" cmpd="sng" algn="ctr">
                      <a:solidFill>
                        <a:schemeClr val="tx1"/>
                      </a:solidFill>
                      <a:prstDash val="lgDash"/>
                      <a:round/>
                      <a:headEnd type="none" w="med" len="med"/>
                      <a:tailEnd type="none" w="med" len="med"/>
                    </a:lnL>
                    <a:lnR w="12700" cmpd="sng">
                      <a:solidFill>
                        <a:schemeClr val="tx1"/>
                      </a:solidFill>
                      <a:prstDash val="lgDash"/>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tcPr>
                </a:tc>
                <a:extLst>
                  <a:ext uri="{0D108BD9-81ED-4DB2-BD59-A6C34878D82A}">
                    <a16:rowId xmlns:a16="http://schemas.microsoft.com/office/drawing/2014/main" val="2020345532"/>
                  </a:ext>
                </a:extLst>
              </a:tr>
            </a:tbl>
          </a:graphicData>
        </a:graphic>
      </p:graphicFrame>
      <p:sp>
        <p:nvSpPr>
          <p:cNvPr id="10" name="Rectangle 9">
            <a:extLst>
              <a:ext uri="{FF2B5EF4-FFF2-40B4-BE49-F238E27FC236}">
                <a16:creationId xmlns:a16="http://schemas.microsoft.com/office/drawing/2014/main" id="{B7200FEF-7259-ACAC-93DD-8681BB5CA6D6}"/>
              </a:ext>
            </a:extLst>
          </p:cNvPr>
          <p:cNvSpPr/>
          <p:nvPr/>
        </p:nvSpPr>
        <p:spPr>
          <a:xfrm>
            <a:off x="8874305" y="4232664"/>
            <a:ext cx="3081720" cy="1306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Output:</a:t>
            </a:r>
            <a:br>
              <a:rPr lang="en-US" sz="1400" dirty="0">
                <a:solidFill>
                  <a:schemeClr val="tx1"/>
                </a:solidFill>
              </a:rPr>
            </a:br>
            <a:r>
              <a:rPr lang="en-US" sz="1400" dirty="0">
                <a:solidFill>
                  <a:schemeClr val="tx1"/>
                </a:solidFill>
                <a:latin typeface="Consolas" panose="020B0609020204030204" pitchFamily="49" charset="0"/>
              </a:rPr>
              <a:t>&gt;&gt; Enter text: </a:t>
            </a:r>
            <a:r>
              <a:rPr lang="en-US" sz="1400" dirty="0">
                <a:solidFill>
                  <a:srgbClr val="FF0000"/>
                </a:solidFill>
                <a:latin typeface="Consolas" panose="020B0609020204030204" pitchFamily="49" charset="0"/>
              </a:rPr>
              <a:t>hello</a:t>
            </a:r>
          </a:p>
          <a:p>
            <a:r>
              <a:rPr lang="en-US" sz="1400" dirty="0">
                <a:solidFill>
                  <a:schemeClr val="tx1"/>
                </a:solidFill>
                <a:latin typeface="Consolas" panose="020B0609020204030204" pitchFamily="49" charset="0"/>
              </a:rPr>
              <a:t>&gt;&gt; </a:t>
            </a:r>
            <a:r>
              <a:rPr lang="en-US" sz="1400" b="0" dirty="0">
                <a:solidFill>
                  <a:schemeClr val="tx1"/>
                </a:solidFill>
                <a:effectLst/>
                <a:latin typeface="Consolas" panose="020B0609020204030204" pitchFamily="49" charset="0"/>
              </a:rPr>
              <a:t>You said 'hello'!</a:t>
            </a: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75303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Else</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756355" cy="4351338"/>
          </a:xfrm>
        </p:spPr>
        <p:txBody>
          <a:bodyPr>
            <a:normAutofit/>
          </a:bodyPr>
          <a:lstStyle/>
          <a:p>
            <a:pPr marL="0" indent="0">
              <a:buNone/>
            </a:pPr>
            <a:r>
              <a:rPr lang="en-US" sz="3200" dirty="0"/>
              <a:t>Sometimes, you want code to be run if the condition is false. This can be done with an </a:t>
            </a:r>
            <a:r>
              <a:rPr lang="en-US" sz="3200" b="1" dirty="0"/>
              <a:t>Else statement</a:t>
            </a:r>
          </a:p>
          <a:p>
            <a:pPr marL="0" indent="0">
              <a:buNone/>
            </a:pPr>
            <a:endParaRPr lang="en-US" sz="3200" dirty="0"/>
          </a:p>
          <a:p>
            <a:pPr marL="0" indent="0">
              <a:buNone/>
            </a:pPr>
            <a:r>
              <a:rPr lang="en-US" sz="3200" dirty="0"/>
              <a:t>Here is code to determine if today is Sunday!</a:t>
            </a:r>
          </a:p>
        </p:txBody>
      </p:sp>
      <p:sp>
        <p:nvSpPr>
          <p:cNvPr id="4" name="TextBox 3">
            <a:extLst>
              <a:ext uri="{FF2B5EF4-FFF2-40B4-BE49-F238E27FC236}">
                <a16:creationId xmlns:a16="http://schemas.microsoft.com/office/drawing/2014/main" id="{8286DE6A-8397-2FBF-418A-61DCB3D1FA5A}"/>
              </a:ext>
            </a:extLst>
          </p:cNvPr>
          <p:cNvSpPr txBox="1"/>
          <p:nvPr/>
        </p:nvSpPr>
        <p:spPr>
          <a:xfrm>
            <a:off x="5860025" y="1610181"/>
            <a:ext cx="6096000" cy="2246769"/>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day: "</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'Sunday'</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'Today is Sunday'</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else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'It is not Sunday'</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40419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Else</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756355" cy="4351338"/>
          </a:xfrm>
        </p:spPr>
        <p:txBody>
          <a:bodyPr>
            <a:normAutofit lnSpcReduction="10000"/>
          </a:bodyPr>
          <a:lstStyle/>
          <a:p>
            <a:pPr marL="0" indent="0">
              <a:buNone/>
            </a:pPr>
            <a:r>
              <a:rPr lang="en-US" sz="3200" dirty="0"/>
              <a:t>An else statement always comes after an if statement’s code block</a:t>
            </a:r>
          </a:p>
          <a:p>
            <a:pPr marL="0" indent="0">
              <a:buNone/>
            </a:pPr>
            <a:r>
              <a:rPr lang="en-US" sz="3200" dirty="0"/>
              <a:t>Only runs when the if’s condition is </a:t>
            </a:r>
            <a:r>
              <a:rPr lang="en-US" sz="3200" b="1" dirty="0"/>
              <a:t>false</a:t>
            </a:r>
          </a:p>
          <a:p>
            <a:pPr marL="0" indent="0">
              <a:buNone/>
            </a:pPr>
            <a:r>
              <a:rPr lang="en-US" sz="3200" dirty="0"/>
              <a:t>It needs:</a:t>
            </a:r>
          </a:p>
          <a:p>
            <a:pPr marL="514350" indent="-514350">
              <a:buFont typeface="+mj-lt"/>
              <a:buAutoNum type="arabicPeriod"/>
            </a:pPr>
            <a:r>
              <a:rPr lang="en-US" sz="3200" dirty="0"/>
              <a:t>The word ‘else’</a:t>
            </a:r>
          </a:p>
          <a:p>
            <a:pPr marL="514350" indent="-514350">
              <a:buFont typeface="+mj-lt"/>
              <a:buAutoNum type="arabicPeriod"/>
            </a:pPr>
            <a:r>
              <a:rPr lang="en-US" sz="3200" dirty="0"/>
              <a:t>A colon</a:t>
            </a:r>
          </a:p>
          <a:p>
            <a:pPr marL="514350" indent="-514350">
              <a:buFont typeface="+mj-lt"/>
              <a:buAutoNum type="arabicPeriod"/>
            </a:pPr>
            <a:r>
              <a:rPr lang="en-US" sz="3200" dirty="0"/>
              <a:t>A code block</a:t>
            </a:r>
          </a:p>
        </p:txBody>
      </p:sp>
      <p:sp>
        <p:nvSpPr>
          <p:cNvPr id="4" name="TextBox 3">
            <a:extLst>
              <a:ext uri="{FF2B5EF4-FFF2-40B4-BE49-F238E27FC236}">
                <a16:creationId xmlns:a16="http://schemas.microsoft.com/office/drawing/2014/main" id="{8286DE6A-8397-2FBF-418A-61DCB3D1FA5A}"/>
              </a:ext>
            </a:extLst>
          </p:cNvPr>
          <p:cNvSpPr txBox="1"/>
          <p:nvPr/>
        </p:nvSpPr>
        <p:spPr>
          <a:xfrm>
            <a:off x="5860025" y="1610181"/>
            <a:ext cx="6096000" cy="2246769"/>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day: "</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'Sunday'</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'Today is Sunday'</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else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'It is not Sunday'</a:t>
            </a:r>
            <a:r>
              <a:rPr lang="en-US" sz="28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4B5AC62-8BD8-6B2E-B68A-46C5872075F1}"/>
              </a:ext>
            </a:extLst>
          </p:cNvPr>
          <p:cNvSpPr txBox="1"/>
          <p:nvPr/>
        </p:nvSpPr>
        <p:spPr>
          <a:xfrm>
            <a:off x="5968181" y="4424516"/>
            <a:ext cx="5722373" cy="1384995"/>
          </a:xfrm>
          <a:prstGeom prst="rect">
            <a:avLst/>
          </a:prstGeom>
          <a:noFill/>
        </p:spPr>
        <p:txBody>
          <a:bodyPr wrap="square" rtlCol="0">
            <a:spAutoFit/>
          </a:bodyPr>
          <a:lstStyle/>
          <a:p>
            <a:r>
              <a:rPr lang="en-US" sz="2800" dirty="0"/>
              <a:t>Note: It does not need a conditional since its condition is when the if statement’s condition is false!</a:t>
            </a:r>
          </a:p>
        </p:txBody>
      </p:sp>
    </p:spTree>
    <p:extLst>
      <p:ext uri="{BB962C8B-B14F-4D97-AF65-F5344CB8AC3E}">
        <p14:creationId xmlns:p14="http://schemas.microsoft.com/office/powerpoint/2010/main" val="31786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Else</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756355" cy="4351338"/>
          </a:xfrm>
        </p:spPr>
        <p:txBody>
          <a:bodyPr>
            <a:normAutofit/>
          </a:bodyPr>
          <a:lstStyle/>
          <a:p>
            <a:pPr marL="0" indent="0">
              <a:buNone/>
            </a:pPr>
            <a:r>
              <a:rPr lang="en-US" sz="3200" dirty="0"/>
              <a:t>This code has the following control flow diagram:</a:t>
            </a:r>
          </a:p>
        </p:txBody>
      </p:sp>
      <p:sp>
        <p:nvSpPr>
          <p:cNvPr id="4" name="TextBox 3">
            <a:extLst>
              <a:ext uri="{FF2B5EF4-FFF2-40B4-BE49-F238E27FC236}">
                <a16:creationId xmlns:a16="http://schemas.microsoft.com/office/drawing/2014/main" id="{8286DE6A-8397-2FBF-418A-61DCB3D1FA5A}"/>
              </a:ext>
            </a:extLst>
          </p:cNvPr>
          <p:cNvSpPr txBox="1"/>
          <p:nvPr/>
        </p:nvSpPr>
        <p:spPr>
          <a:xfrm>
            <a:off x="700549" y="3310916"/>
            <a:ext cx="6096000" cy="2246769"/>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day: "</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day</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'Sunday'</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'Today is Sunday'</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else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'It is not Sunday'</a:t>
            </a:r>
            <a:r>
              <a:rPr lang="en-US" sz="2800" b="0" dirty="0">
                <a:solidFill>
                  <a:srgbClr val="000000"/>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4D6D1E74-6935-2374-CCDF-43C9E86F5D22}"/>
              </a:ext>
            </a:extLst>
          </p:cNvPr>
          <p:cNvSpPr/>
          <p:nvPr/>
        </p:nvSpPr>
        <p:spPr>
          <a:xfrm>
            <a:off x="9035844" y="1027906"/>
            <a:ext cx="138634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Start</a:t>
            </a:r>
          </a:p>
        </p:txBody>
      </p:sp>
      <p:sp>
        <p:nvSpPr>
          <p:cNvPr id="8" name="Rectangle 7">
            <a:extLst>
              <a:ext uri="{FF2B5EF4-FFF2-40B4-BE49-F238E27FC236}">
                <a16:creationId xmlns:a16="http://schemas.microsoft.com/office/drawing/2014/main" id="{032B589A-072C-1C33-A5E8-FC7C8AAA71F8}"/>
              </a:ext>
            </a:extLst>
          </p:cNvPr>
          <p:cNvSpPr/>
          <p:nvPr/>
        </p:nvSpPr>
        <p:spPr>
          <a:xfrm>
            <a:off x="8630263" y="1985607"/>
            <a:ext cx="219750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effectLst/>
                <a:cs typeface="Arial" panose="020B0604020202020204" pitchFamily="34" charset="0"/>
              </a:rPr>
              <a:t>What day is it?</a:t>
            </a:r>
          </a:p>
        </p:txBody>
      </p:sp>
      <p:sp>
        <p:nvSpPr>
          <p:cNvPr id="9" name="Rectangle: Rounded Corners 8">
            <a:extLst>
              <a:ext uri="{FF2B5EF4-FFF2-40B4-BE49-F238E27FC236}">
                <a16:creationId xmlns:a16="http://schemas.microsoft.com/office/drawing/2014/main" id="{F5BECD52-890D-302A-5B30-0E3CFE25663F}"/>
              </a:ext>
            </a:extLst>
          </p:cNvPr>
          <p:cNvSpPr/>
          <p:nvPr/>
        </p:nvSpPr>
        <p:spPr>
          <a:xfrm>
            <a:off x="8464342" y="2913444"/>
            <a:ext cx="2529349"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today Sunday?</a:t>
            </a:r>
          </a:p>
        </p:txBody>
      </p:sp>
      <p:sp>
        <p:nvSpPr>
          <p:cNvPr id="10" name="Rectangle 9">
            <a:extLst>
              <a:ext uri="{FF2B5EF4-FFF2-40B4-BE49-F238E27FC236}">
                <a16:creationId xmlns:a16="http://schemas.microsoft.com/office/drawing/2014/main" id="{B1BA1F69-7194-BBE8-E4F1-0DC388E389D9}"/>
              </a:ext>
            </a:extLst>
          </p:cNvPr>
          <p:cNvSpPr/>
          <p:nvPr/>
        </p:nvSpPr>
        <p:spPr>
          <a:xfrm>
            <a:off x="7145896" y="4001294"/>
            <a:ext cx="2920181"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that it is Sunday</a:t>
            </a:r>
          </a:p>
        </p:txBody>
      </p:sp>
      <p:sp>
        <p:nvSpPr>
          <p:cNvPr id="11" name="Rectangle 10">
            <a:extLst>
              <a:ext uri="{FF2B5EF4-FFF2-40B4-BE49-F238E27FC236}">
                <a16:creationId xmlns:a16="http://schemas.microsoft.com/office/drawing/2014/main" id="{049A7D73-65E7-012C-8092-E701E8AAC96D}"/>
              </a:ext>
            </a:extLst>
          </p:cNvPr>
          <p:cNvSpPr/>
          <p:nvPr/>
        </p:nvSpPr>
        <p:spPr>
          <a:xfrm>
            <a:off x="9240477" y="4845220"/>
            <a:ext cx="2920181"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 is not Sunday</a:t>
            </a:r>
          </a:p>
        </p:txBody>
      </p:sp>
      <p:cxnSp>
        <p:nvCxnSpPr>
          <p:cNvPr id="13" name="Straight Arrow Connector 12">
            <a:extLst>
              <a:ext uri="{FF2B5EF4-FFF2-40B4-BE49-F238E27FC236}">
                <a16:creationId xmlns:a16="http://schemas.microsoft.com/office/drawing/2014/main" id="{F5400ADE-B942-C427-CC1D-B993F6523273}"/>
              </a:ext>
            </a:extLst>
          </p:cNvPr>
          <p:cNvCxnSpPr>
            <a:stCxn id="6" idx="2"/>
            <a:endCxn id="8" idx="0"/>
          </p:cNvCxnSpPr>
          <p:nvPr/>
        </p:nvCxnSpPr>
        <p:spPr>
          <a:xfrm flipH="1">
            <a:off x="9729018" y="1627674"/>
            <a:ext cx="1" cy="357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59E5ABF-C9D1-4A12-5A0F-F016CE305EAC}"/>
              </a:ext>
            </a:extLst>
          </p:cNvPr>
          <p:cNvCxnSpPr>
            <a:stCxn id="8" idx="2"/>
            <a:endCxn id="9" idx="0"/>
          </p:cNvCxnSpPr>
          <p:nvPr/>
        </p:nvCxnSpPr>
        <p:spPr>
          <a:xfrm flipH="1">
            <a:off x="9729017" y="2585375"/>
            <a:ext cx="1" cy="328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F5EFC3D-4D4E-94DC-0AE4-3A62FC594AEE}"/>
              </a:ext>
            </a:extLst>
          </p:cNvPr>
          <p:cNvCxnSpPr>
            <a:stCxn id="9" idx="1"/>
            <a:endCxn id="10" idx="0"/>
          </p:cNvCxnSpPr>
          <p:nvPr/>
        </p:nvCxnSpPr>
        <p:spPr>
          <a:xfrm>
            <a:off x="8464342" y="3170312"/>
            <a:ext cx="141645" cy="830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383415B-EE5A-1CCA-5B6C-8B8E97049C3A}"/>
              </a:ext>
            </a:extLst>
          </p:cNvPr>
          <p:cNvCxnSpPr>
            <a:stCxn id="9" idx="3"/>
            <a:endCxn id="11" idx="0"/>
          </p:cNvCxnSpPr>
          <p:nvPr/>
        </p:nvCxnSpPr>
        <p:spPr>
          <a:xfrm flipH="1">
            <a:off x="10700568" y="3170312"/>
            <a:ext cx="293123" cy="1674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7618A915-FD19-AD4B-D0CB-3759DB758A1D}"/>
              </a:ext>
            </a:extLst>
          </p:cNvPr>
          <p:cNvSpPr txBox="1"/>
          <p:nvPr/>
        </p:nvSpPr>
        <p:spPr>
          <a:xfrm>
            <a:off x="7806813" y="3427180"/>
            <a:ext cx="599972" cy="369332"/>
          </a:xfrm>
          <a:prstGeom prst="rect">
            <a:avLst/>
          </a:prstGeom>
          <a:noFill/>
        </p:spPr>
        <p:txBody>
          <a:bodyPr wrap="none" rtlCol="0">
            <a:spAutoFit/>
          </a:bodyPr>
          <a:lstStyle/>
          <a:p>
            <a:r>
              <a:rPr lang="en-US" dirty="0"/>
              <a:t>True</a:t>
            </a:r>
          </a:p>
        </p:txBody>
      </p:sp>
      <p:sp>
        <p:nvSpPr>
          <p:cNvPr id="25" name="TextBox 24">
            <a:extLst>
              <a:ext uri="{FF2B5EF4-FFF2-40B4-BE49-F238E27FC236}">
                <a16:creationId xmlns:a16="http://schemas.microsoft.com/office/drawing/2014/main" id="{CF6DEEAD-4364-DFE8-6DAA-9AB199098A52}"/>
              </a:ext>
            </a:extLst>
          </p:cNvPr>
          <p:cNvSpPr txBox="1"/>
          <p:nvPr/>
        </p:nvSpPr>
        <p:spPr>
          <a:xfrm>
            <a:off x="10891479" y="3931846"/>
            <a:ext cx="652936" cy="369332"/>
          </a:xfrm>
          <a:prstGeom prst="rect">
            <a:avLst/>
          </a:prstGeom>
          <a:noFill/>
        </p:spPr>
        <p:txBody>
          <a:bodyPr wrap="none" rtlCol="0">
            <a:spAutoFit/>
          </a:bodyPr>
          <a:lstStyle/>
          <a:p>
            <a:r>
              <a:rPr lang="en-US" dirty="0"/>
              <a:t>False</a:t>
            </a:r>
          </a:p>
        </p:txBody>
      </p:sp>
    </p:spTree>
    <p:extLst>
      <p:ext uri="{BB962C8B-B14F-4D97-AF65-F5344CB8AC3E}">
        <p14:creationId xmlns:p14="http://schemas.microsoft.com/office/powerpoint/2010/main" val="325836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E29E-0DB1-A83C-E2A0-20EFC2A0C58A}"/>
              </a:ext>
            </a:extLst>
          </p:cNvPr>
          <p:cNvSpPr>
            <a:spLocks noGrp="1"/>
          </p:cNvSpPr>
          <p:nvPr>
            <p:ph type="title"/>
          </p:nvPr>
        </p:nvSpPr>
        <p:spPr>
          <a:xfrm>
            <a:off x="838200" y="365125"/>
            <a:ext cx="10515600" cy="1325563"/>
          </a:xfrm>
        </p:spPr>
        <p:txBody>
          <a:bodyPr anchor="ctr">
            <a:normAutofit/>
          </a:bodyPr>
          <a:lstStyle/>
          <a:p>
            <a:r>
              <a:rPr lang="en-US" dirty="0"/>
              <a:t>Learning Goals Slide</a:t>
            </a:r>
          </a:p>
        </p:txBody>
      </p:sp>
      <p:pic>
        <p:nvPicPr>
          <p:cNvPr id="6" name="Picture 5" descr="A picture containing a sticky note that says &quot;To do&quot;">
            <a:extLst>
              <a:ext uri="{FF2B5EF4-FFF2-40B4-BE49-F238E27FC236}">
                <a16:creationId xmlns:a16="http://schemas.microsoft.com/office/drawing/2014/main" id="{D08F58A1-8D54-6135-4224-DCD32024E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8412"/>
            <a:ext cx="5181600" cy="3445764"/>
          </a:xfrm>
          <a:prstGeom prst="rect">
            <a:avLst/>
          </a:prstGeom>
          <a:noFill/>
        </p:spPr>
      </p:pic>
      <p:sp>
        <p:nvSpPr>
          <p:cNvPr id="4" name="Content Placeholder 3">
            <a:extLst>
              <a:ext uri="{FF2B5EF4-FFF2-40B4-BE49-F238E27FC236}">
                <a16:creationId xmlns:a16="http://schemas.microsoft.com/office/drawing/2014/main" id="{BE201F96-018B-B2EC-3ED3-CB77F76AED86}"/>
              </a:ext>
            </a:extLst>
          </p:cNvPr>
          <p:cNvSpPr>
            <a:spLocks noGrp="1"/>
          </p:cNvSpPr>
          <p:nvPr>
            <p:ph sz="half" idx="2"/>
          </p:nvPr>
        </p:nvSpPr>
        <p:spPr>
          <a:xfrm>
            <a:off x="6172200" y="1825625"/>
            <a:ext cx="5181600" cy="4351338"/>
          </a:xfrm>
        </p:spPr>
        <p:txBody>
          <a:bodyPr>
            <a:normAutofit/>
          </a:bodyPr>
          <a:lstStyle/>
          <a:p>
            <a:pPr marL="0" indent="0">
              <a:buNone/>
            </a:pPr>
            <a:r>
              <a:rPr lang="en-US" dirty="0"/>
              <a:t>Control flow diagrams</a:t>
            </a:r>
          </a:p>
          <a:p>
            <a:pPr>
              <a:buFont typeface="Calibri" panose="020F0502020204030204" pitchFamily="34" charset="0"/>
              <a:buChar char="-"/>
            </a:pPr>
            <a:r>
              <a:rPr lang="en-US" dirty="0"/>
              <a:t>What are they, how to make and use them</a:t>
            </a:r>
          </a:p>
          <a:p>
            <a:pPr>
              <a:buFont typeface="Calibri" panose="020F0502020204030204" pitchFamily="34" charset="0"/>
              <a:buChar char="-"/>
            </a:pPr>
            <a:r>
              <a:rPr lang="en-US" dirty="0"/>
              <a:t>How to go from if/</a:t>
            </a:r>
            <a:r>
              <a:rPr lang="en-US" dirty="0" err="1"/>
              <a:t>elif</a:t>
            </a:r>
            <a:r>
              <a:rPr lang="en-US" dirty="0"/>
              <a:t>/else to them and back</a:t>
            </a:r>
          </a:p>
          <a:p>
            <a:pPr marL="0" indent="0">
              <a:buNone/>
            </a:pPr>
            <a:r>
              <a:rPr lang="en-US" dirty="0"/>
              <a:t>If/</a:t>
            </a:r>
            <a:r>
              <a:rPr lang="en-US" dirty="0" err="1"/>
              <a:t>elif</a:t>
            </a:r>
            <a:r>
              <a:rPr lang="en-US" dirty="0"/>
              <a:t>/else statements</a:t>
            </a:r>
          </a:p>
          <a:p>
            <a:pPr marL="0" indent="0">
              <a:buNone/>
            </a:pPr>
            <a:r>
              <a:rPr lang="en-US" dirty="0"/>
              <a:t>- What are they, why are they useful, and how to write them</a:t>
            </a:r>
          </a:p>
          <a:p>
            <a:pPr marL="0" indent="0">
              <a:buNone/>
            </a:pPr>
            <a:endParaRPr lang="en-US" dirty="0"/>
          </a:p>
        </p:txBody>
      </p:sp>
    </p:spTree>
    <p:extLst>
      <p:ext uri="{BB962C8B-B14F-4D97-AF65-F5344CB8AC3E}">
        <p14:creationId xmlns:p14="http://schemas.microsoft.com/office/powerpoint/2010/main" val="2372682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If/Else Activity 1</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756355" cy="4351338"/>
          </a:xfrm>
        </p:spPr>
        <p:txBody>
          <a:bodyPr>
            <a:normAutofit/>
          </a:bodyPr>
          <a:lstStyle/>
          <a:p>
            <a:pPr marL="0" indent="0">
              <a:buNone/>
            </a:pPr>
            <a:r>
              <a:rPr lang="en-US" sz="3200" dirty="0"/>
              <a:t>Write an if/else statement for the following control flow diagram</a:t>
            </a:r>
          </a:p>
        </p:txBody>
      </p:sp>
      <p:sp>
        <p:nvSpPr>
          <p:cNvPr id="5" name="Rectangle 4">
            <a:extLst>
              <a:ext uri="{FF2B5EF4-FFF2-40B4-BE49-F238E27FC236}">
                <a16:creationId xmlns:a16="http://schemas.microsoft.com/office/drawing/2014/main" id="{080E290D-02BB-C863-68EA-F2F55E92C282}"/>
              </a:ext>
            </a:extLst>
          </p:cNvPr>
          <p:cNvSpPr/>
          <p:nvPr/>
        </p:nvSpPr>
        <p:spPr>
          <a:xfrm>
            <a:off x="8228986" y="762435"/>
            <a:ext cx="138634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Start</a:t>
            </a:r>
          </a:p>
        </p:txBody>
      </p:sp>
      <p:sp>
        <p:nvSpPr>
          <p:cNvPr id="7" name="Rectangle 6">
            <a:extLst>
              <a:ext uri="{FF2B5EF4-FFF2-40B4-BE49-F238E27FC236}">
                <a16:creationId xmlns:a16="http://schemas.microsoft.com/office/drawing/2014/main" id="{8F61EA3D-3868-7962-4C87-FE812B9C23A3}"/>
              </a:ext>
            </a:extLst>
          </p:cNvPr>
          <p:cNvSpPr/>
          <p:nvPr/>
        </p:nvSpPr>
        <p:spPr>
          <a:xfrm>
            <a:off x="6999956" y="1720136"/>
            <a:ext cx="3844408"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effectLst/>
                <a:cs typeface="Arial" panose="020B0604020202020204" pitchFamily="34" charset="0"/>
              </a:rPr>
              <a:t>What is your favorite color?</a:t>
            </a:r>
          </a:p>
        </p:txBody>
      </p:sp>
      <p:sp>
        <p:nvSpPr>
          <p:cNvPr id="12" name="Rectangle: Rounded Corners 11">
            <a:extLst>
              <a:ext uri="{FF2B5EF4-FFF2-40B4-BE49-F238E27FC236}">
                <a16:creationId xmlns:a16="http://schemas.microsoft.com/office/drawing/2014/main" id="{9C6683B6-6F71-1AC1-2C2F-DCECA2B8E7C3}"/>
              </a:ext>
            </a:extLst>
          </p:cNvPr>
          <p:cNvSpPr/>
          <p:nvPr/>
        </p:nvSpPr>
        <p:spPr>
          <a:xfrm>
            <a:off x="7657484" y="2647973"/>
            <a:ext cx="2529349"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Orange</a:t>
            </a:r>
          </a:p>
        </p:txBody>
      </p:sp>
      <p:sp>
        <p:nvSpPr>
          <p:cNvPr id="14" name="Rectangle 13">
            <a:extLst>
              <a:ext uri="{FF2B5EF4-FFF2-40B4-BE49-F238E27FC236}">
                <a16:creationId xmlns:a16="http://schemas.microsoft.com/office/drawing/2014/main" id="{79E5A40E-F822-60FE-1762-73C30374223E}"/>
              </a:ext>
            </a:extLst>
          </p:cNvPr>
          <p:cNvSpPr/>
          <p:nvPr/>
        </p:nvSpPr>
        <p:spPr>
          <a:xfrm>
            <a:off x="6096001" y="3735823"/>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Whoa! That’s Mine</a:t>
            </a:r>
          </a:p>
        </p:txBody>
      </p:sp>
      <p:sp>
        <p:nvSpPr>
          <p:cNvPr id="16" name="Rectangle 15">
            <a:extLst>
              <a:ext uri="{FF2B5EF4-FFF2-40B4-BE49-F238E27FC236}">
                <a16:creationId xmlns:a16="http://schemas.microsoft.com/office/drawing/2014/main" id="{6317B9AB-150B-C298-8EF2-293A311D65B3}"/>
              </a:ext>
            </a:extLst>
          </p:cNvPr>
          <p:cNvSpPr/>
          <p:nvPr/>
        </p:nvSpPr>
        <p:spPr>
          <a:xfrm>
            <a:off x="8433619" y="4579749"/>
            <a:ext cx="2920181"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Huh, Cool</a:t>
            </a:r>
          </a:p>
        </p:txBody>
      </p:sp>
      <p:cxnSp>
        <p:nvCxnSpPr>
          <p:cNvPr id="18" name="Straight Arrow Connector 17">
            <a:extLst>
              <a:ext uri="{FF2B5EF4-FFF2-40B4-BE49-F238E27FC236}">
                <a16:creationId xmlns:a16="http://schemas.microsoft.com/office/drawing/2014/main" id="{80FE2895-BB39-037D-B74F-6B9A26E0F37B}"/>
              </a:ext>
            </a:extLst>
          </p:cNvPr>
          <p:cNvCxnSpPr>
            <a:cxnSpLocks/>
            <a:stCxn id="5" idx="2"/>
            <a:endCxn id="7" idx="0"/>
          </p:cNvCxnSpPr>
          <p:nvPr/>
        </p:nvCxnSpPr>
        <p:spPr>
          <a:xfrm flipH="1">
            <a:off x="8922160" y="1362203"/>
            <a:ext cx="1" cy="357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BE445A9-3CFA-0806-1C26-4E63379C0757}"/>
              </a:ext>
            </a:extLst>
          </p:cNvPr>
          <p:cNvCxnSpPr>
            <a:cxnSpLocks/>
            <a:stCxn id="7" idx="2"/>
            <a:endCxn id="12" idx="0"/>
          </p:cNvCxnSpPr>
          <p:nvPr/>
        </p:nvCxnSpPr>
        <p:spPr>
          <a:xfrm flipH="1">
            <a:off x="8922159" y="2319904"/>
            <a:ext cx="1" cy="328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1C990D0-7E69-322D-B24C-BAD1CD9C4B51}"/>
              </a:ext>
            </a:extLst>
          </p:cNvPr>
          <p:cNvCxnSpPr>
            <a:cxnSpLocks/>
            <a:stCxn id="12" idx="1"/>
            <a:endCxn id="14" idx="0"/>
          </p:cNvCxnSpPr>
          <p:nvPr/>
        </p:nvCxnSpPr>
        <p:spPr>
          <a:xfrm>
            <a:off x="7657484" y="2904841"/>
            <a:ext cx="141645" cy="830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E60CECB-EDA3-DB79-CDFD-727639E6C10B}"/>
              </a:ext>
            </a:extLst>
          </p:cNvPr>
          <p:cNvCxnSpPr>
            <a:stCxn id="12" idx="3"/>
            <a:endCxn id="16" idx="0"/>
          </p:cNvCxnSpPr>
          <p:nvPr/>
        </p:nvCxnSpPr>
        <p:spPr>
          <a:xfrm flipH="1">
            <a:off x="9893710" y="2904841"/>
            <a:ext cx="293123" cy="1674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E836CBB-B87A-E12A-0EE3-AEFA26921667}"/>
              </a:ext>
            </a:extLst>
          </p:cNvPr>
          <p:cNvSpPr txBox="1"/>
          <p:nvPr/>
        </p:nvSpPr>
        <p:spPr>
          <a:xfrm>
            <a:off x="6999955" y="3161709"/>
            <a:ext cx="599972"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6F18CEEB-F629-7912-07C5-CC405D019EF0}"/>
              </a:ext>
            </a:extLst>
          </p:cNvPr>
          <p:cNvSpPr txBox="1"/>
          <p:nvPr/>
        </p:nvSpPr>
        <p:spPr>
          <a:xfrm>
            <a:off x="10084621" y="3666375"/>
            <a:ext cx="652936" cy="369332"/>
          </a:xfrm>
          <a:prstGeom prst="rect">
            <a:avLst/>
          </a:prstGeom>
          <a:noFill/>
        </p:spPr>
        <p:txBody>
          <a:bodyPr wrap="none" rtlCol="0">
            <a:spAutoFit/>
          </a:bodyPr>
          <a:lstStyle/>
          <a:p>
            <a:r>
              <a:rPr lang="en-US" dirty="0"/>
              <a:t>False</a:t>
            </a:r>
          </a:p>
        </p:txBody>
      </p:sp>
    </p:spTree>
    <p:extLst>
      <p:ext uri="{BB962C8B-B14F-4D97-AF65-F5344CB8AC3E}">
        <p14:creationId xmlns:p14="http://schemas.microsoft.com/office/powerpoint/2010/main" val="1026588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If/Else Activity 1</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756355" cy="4351338"/>
          </a:xfrm>
        </p:spPr>
        <p:txBody>
          <a:bodyPr>
            <a:normAutofit/>
          </a:bodyPr>
          <a:lstStyle/>
          <a:p>
            <a:pPr marL="0" indent="0">
              <a:buNone/>
            </a:pPr>
            <a:r>
              <a:rPr lang="en-US" sz="3200" dirty="0"/>
              <a:t>Write an if/else statement for the following control flow diagram</a:t>
            </a:r>
          </a:p>
        </p:txBody>
      </p:sp>
      <p:sp>
        <p:nvSpPr>
          <p:cNvPr id="5" name="Rectangle 4">
            <a:extLst>
              <a:ext uri="{FF2B5EF4-FFF2-40B4-BE49-F238E27FC236}">
                <a16:creationId xmlns:a16="http://schemas.microsoft.com/office/drawing/2014/main" id="{080E290D-02BB-C863-68EA-F2F55E92C282}"/>
              </a:ext>
            </a:extLst>
          </p:cNvPr>
          <p:cNvSpPr/>
          <p:nvPr/>
        </p:nvSpPr>
        <p:spPr>
          <a:xfrm>
            <a:off x="8228986" y="762435"/>
            <a:ext cx="138634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Start</a:t>
            </a:r>
          </a:p>
        </p:txBody>
      </p:sp>
      <p:sp>
        <p:nvSpPr>
          <p:cNvPr id="7" name="Rectangle 6">
            <a:extLst>
              <a:ext uri="{FF2B5EF4-FFF2-40B4-BE49-F238E27FC236}">
                <a16:creationId xmlns:a16="http://schemas.microsoft.com/office/drawing/2014/main" id="{8F61EA3D-3868-7962-4C87-FE812B9C23A3}"/>
              </a:ext>
            </a:extLst>
          </p:cNvPr>
          <p:cNvSpPr/>
          <p:nvPr/>
        </p:nvSpPr>
        <p:spPr>
          <a:xfrm>
            <a:off x="6999956" y="1720136"/>
            <a:ext cx="3844408"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effectLst/>
                <a:cs typeface="Arial" panose="020B0604020202020204" pitchFamily="34" charset="0"/>
              </a:rPr>
              <a:t>What is your favorite color?</a:t>
            </a:r>
          </a:p>
        </p:txBody>
      </p:sp>
      <p:sp>
        <p:nvSpPr>
          <p:cNvPr id="12" name="Rectangle: Rounded Corners 11">
            <a:extLst>
              <a:ext uri="{FF2B5EF4-FFF2-40B4-BE49-F238E27FC236}">
                <a16:creationId xmlns:a16="http://schemas.microsoft.com/office/drawing/2014/main" id="{9C6683B6-6F71-1AC1-2C2F-DCECA2B8E7C3}"/>
              </a:ext>
            </a:extLst>
          </p:cNvPr>
          <p:cNvSpPr/>
          <p:nvPr/>
        </p:nvSpPr>
        <p:spPr>
          <a:xfrm>
            <a:off x="7657484" y="2647973"/>
            <a:ext cx="2529349"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Orange</a:t>
            </a:r>
          </a:p>
        </p:txBody>
      </p:sp>
      <p:sp>
        <p:nvSpPr>
          <p:cNvPr id="14" name="Rectangle 13">
            <a:extLst>
              <a:ext uri="{FF2B5EF4-FFF2-40B4-BE49-F238E27FC236}">
                <a16:creationId xmlns:a16="http://schemas.microsoft.com/office/drawing/2014/main" id="{79E5A40E-F822-60FE-1762-73C30374223E}"/>
              </a:ext>
            </a:extLst>
          </p:cNvPr>
          <p:cNvSpPr/>
          <p:nvPr/>
        </p:nvSpPr>
        <p:spPr>
          <a:xfrm>
            <a:off x="6096001" y="3735823"/>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Whoa! That’s Mine</a:t>
            </a:r>
          </a:p>
        </p:txBody>
      </p:sp>
      <p:sp>
        <p:nvSpPr>
          <p:cNvPr id="16" name="Rectangle 15">
            <a:extLst>
              <a:ext uri="{FF2B5EF4-FFF2-40B4-BE49-F238E27FC236}">
                <a16:creationId xmlns:a16="http://schemas.microsoft.com/office/drawing/2014/main" id="{6317B9AB-150B-C298-8EF2-293A311D65B3}"/>
              </a:ext>
            </a:extLst>
          </p:cNvPr>
          <p:cNvSpPr/>
          <p:nvPr/>
        </p:nvSpPr>
        <p:spPr>
          <a:xfrm>
            <a:off x="8433619" y="4579749"/>
            <a:ext cx="2920181"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Huh, Cool</a:t>
            </a:r>
          </a:p>
        </p:txBody>
      </p:sp>
      <p:cxnSp>
        <p:nvCxnSpPr>
          <p:cNvPr id="18" name="Straight Arrow Connector 17">
            <a:extLst>
              <a:ext uri="{FF2B5EF4-FFF2-40B4-BE49-F238E27FC236}">
                <a16:creationId xmlns:a16="http://schemas.microsoft.com/office/drawing/2014/main" id="{80FE2895-BB39-037D-B74F-6B9A26E0F37B}"/>
              </a:ext>
            </a:extLst>
          </p:cNvPr>
          <p:cNvCxnSpPr>
            <a:cxnSpLocks/>
            <a:stCxn id="5" idx="2"/>
            <a:endCxn id="7" idx="0"/>
          </p:cNvCxnSpPr>
          <p:nvPr/>
        </p:nvCxnSpPr>
        <p:spPr>
          <a:xfrm flipH="1">
            <a:off x="8922160" y="1362203"/>
            <a:ext cx="1" cy="357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BE445A9-3CFA-0806-1C26-4E63379C0757}"/>
              </a:ext>
            </a:extLst>
          </p:cNvPr>
          <p:cNvCxnSpPr>
            <a:cxnSpLocks/>
            <a:stCxn id="7" idx="2"/>
            <a:endCxn id="12" idx="0"/>
          </p:cNvCxnSpPr>
          <p:nvPr/>
        </p:nvCxnSpPr>
        <p:spPr>
          <a:xfrm flipH="1">
            <a:off x="8922159" y="2319904"/>
            <a:ext cx="1" cy="328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1C990D0-7E69-322D-B24C-BAD1CD9C4B51}"/>
              </a:ext>
            </a:extLst>
          </p:cNvPr>
          <p:cNvCxnSpPr>
            <a:cxnSpLocks/>
            <a:stCxn id="12" idx="1"/>
            <a:endCxn id="14" idx="0"/>
          </p:cNvCxnSpPr>
          <p:nvPr/>
        </p:nvCxnSpPr>
        <p:spPr>
          <a:xfrm>
            <a:off x="7657484" y="2904841"/>
            <a:ext cx="141645" cy="830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E60CECB-EDA3-DB79-CDFD-727639E6C10B}"/>
              </a:ext>
            </a:extLst>
          </p:cNvPr>
          <p:cNvCxnSpPr>
            <a:stCxn id="12" idx="3"/>
            <a:endCxn id="16" idx="0"/>
          </p:cNvCxnSpPr>
          <p:nvPr/>
        </p:nvCxnSpPr>
        <p:spPr>
          <a:xfrm flipH="1">
            <a:off x="9893710" y="2904841"/>
            <a:ext cx="293123" cy="1674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E836CBB-B87A-E12A-0EE3-AEFA26921667}"/>
              </a:ext>
            </a:extLst>
          </p:cNvPr>
          <p:cNvSpPr txBox="1"/>
          <p:nvPr/>
        </p:nvSpPr>
        <p:spPr>
          <a:xfrm>
            <a:off x="6999955" y="3161709"/>
            <a:ext cx="599972"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6F18CEEB-F629-7912-07C5-CC405D019EF0}"/>
              </a:ext>
            </a:extLst>
          </p:cNvPr>
          <p:cNvSpPr txBox="1"/>
          <p:nvPr/>
        </p:nvSpPr>
        <p:spPr>
          <a:xfrm>
            <a:off x="10084621" y="3666375"/>
            <a:ext cx="652936" cy="369332"/>
          </a:xfrm>
          <a:prstGeom prst="rect">
            <a:avLst/>
          </a:prstGeom>
          <a:noFill/>
        </p:spPr>
        <p:txBody>
          <a:bodyPr wrap="none" rtlCol="0">
            <a:spAutoFit/>
          </a:bodyPr>
          <a:lstStyle/>
          <a:p>
            <a:r>
              <a:rPr lang="en-US" dirty="0"/>
              <a:t>False</a:t>
            </a:r>
          </a:p>
        </p:txBody>
      </p:sp>
      <p:sp>
        <p:nvSpPr>
          <p:cNvPr id="4" name="TextBox 3">
            <a:extLst>
              <a:ext uri="{FF2B5EF4-FFF2-40B4-BE49-F238E27FC236}">
                <a16:creationId xmlns:a16="http://schemas.microsoft.com/office/drawing/2014/main" id="{1E2E4E49-6AAB-A1DA-0DE2-396D9CEFA014}"/>
              </a:ext>
            </a:extLst>
          </p:cNvPr>
          <p:cNvSpPr txBox="1"/>
          <p:nvPr/>
        </p:nvSpPr>
        <p:spPr>
          <a:xfrm>
            <a:off x="605357" y="4372846"/>
            <a:ext cx="6538451" cy="2246769"/>
          </a:xfrm>
          <a:prstGeom prst="rect">
            <a:avLst/>
          </a:prstGeom>
          <a:solidFill>
            <a:srgbClr val="E6E6E6"/>
          </a:solidFill>
        </p:spPr>
        <p:txBody>
          <a:bodyPr wrap="square" rtlCol="0" anchor="ctr">
            <a:spAutoFit/>
          </a:bodyPr>
          <a:lstStyle/>
          <a:p>
            <a:r>
              <a:rPr lang="en-US" sz="2800" b="0" dirty="0">
                <a:solidFill>
                  <a:srgbClr val="001080"/>
                </a:solidFill>
                <a:effectLst/>
                <a:latin typeface="Consolas" panose="020B0609020204030204" pitchFamily="49" charset="0"/>
              </a:rPr>
              <a:t>color</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a color: "</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color</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'Orange'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'Whoa! That’s Mine'</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else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'Huh, Cool'</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79012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If/Else Activity 2</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7440561" cy="4351338"/>
          </a:xfrm>
        </p:spPr>
        <p:txBody>
          <a:bodyPr>
            <a:normAutofit/>
          </a:bodyPr>
          <a:lstStyle/>
          <a:p>
            <a:pPr marL="0" indent="0">
              <a:buNone/>
            </a:pPr>
            <a:r>
              <a:rPr lang="en-US" sz="3200" dirty="0"/>
              <a:t>Write a control flow diagram for this code</a:t>
            </a:r>
          </a:p>
          <a:p>
            <a:pPr marL="0" indent="0">
              <a:buNone/>
            </a:pPr>
            <a:endParaRPr lang="en-US" sz="3200" dirty="0"/>
          </a:p>
          <a:p>
            <a:pPr marL="0" indent="0">
              <a:buNone/>
            </a:pPr>
            <a:r>
              <a:rPr lang="en-US" sz="3200" dirty="0"/>
              <a:t>Then, describe what the code is doing in a sentence (or two)</a:t>
            </a:r>
          </a:p>
        </p:txBody>
      </p:sp>
      <p:sp>
        <p:nvSpPr>
          <p:cNvPr id="4" name="TextBox 3">
            <a:extLst>
              <a:ext uri="{FF2B5EF4-FFF2-40B4-BE49-F238E27FC236}">
                <a16:creationId xmlns:a16="http://schemas.microsoft.com/office/drawing/2014/main" id="{8286DE6A-8397-2FBF-418A-61DCB3D1FA5A}"/>
              </a:ext>
            </a:extLst>
          </p:cNvPr>
          <p:cNvSpPr txBox="1"/>
          <p:nvPr/>
        </p:nvSpPr>
        <p:spPr>
          <a:xfrm>
            <a:off x="3355259" y="4136826"/>
            <a:ext cx="8620432" cy="2246769"/>
          </a:xfrm>
          <a:prstGeom prst="rect">
            <a:avLst/>
          </a:prstGeom>
          <a:solidFill>
            <a:srgbClr val="E6E6E6"/>
          </a:solidFill>
        </p:spPr>
        <p:txBody>
          <a:bodyPr wrap="square" rtlCol="0" anchor="ctr">
            <a:spAutoFit/>
          </a:bodyPr>
          <a:lstStyle/>
          <a:p>
            <a:r>
              <a:rPr lang="en-US" sz="2800" b="0" dirty="0" err="1">
                <a:solidFill>
                  <a:srgbClr val="001080"/>
                </a:solidFill>
                <a:effectLst/>
                <a:latin typeface="Consolas" panose="020B0609020204030204" pitchFamily="49" charset="0"/>
              </a:rPr>
              <a:t>my_num</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int</a:t>
            </a:r>
            <a:r>
              <a:rPr lang="en-US" sz="2800" b="0" dirty="0">
                <a:solidFill>
                  <a:srgbClr val="000000"/>
                </a:solidFill>
                <a:effectLst/>
                <a:latin typeface="Consolas" panose="020B0609020204030204" pitchFamily="49" charset="0"/>
              </a:rPr>
              <a:t>(</a:t>
            </a:r>
            <a:r>
              <a:rPr lang="en-US" sz="2800" b="0" dirty="0">
                <a:solidFill>
                  <a:srgbClr val="795E26"/>
                </a:solidFill>
                <a:effectLst/>
                <a:latin typeface="Consolas" panose="020B0609020204030204" pitchFamily="49" charset="0"/>
              </a:rPr>
              <a:t>input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"Enter a number: "</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my_num</a:t>
            </a:r>
            <a:r>
              <a:rPr lang="en-US" sz="2800" b="0" dirty="0">
                <a:solidFill>
                  <a:srgbClr val="000000"/>
                </a:solidFill>
                <a:effectLst/>
                <a:latin typeface="Consolas" panose="020B0609020204030204" pitchFamily="49" charset="0"/>
              </a:rPr>
              <a:t> &gt;=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'Your number is positive'</a:t>
            </a:r>
            <a:r>
              <a:rPr lang="en-US" sz="2800" b="0" dirty="0">
                <a:solidFill>
                  <a:srgbClr val="000000"/>
                </a:solidFill>
                <a:effectLst/>
                <a:latin typeface="Consolas" panose="020B0609020204030204" pitchFamily="49" charset="0"/>
              </a:rPr>
              <a:t>)</a:t>
            </a:r>
          </a:p>
          <a:p>
            <a:r>
              <a:rPr lang="en-US" sz="2800" b="0" dirty="0">
                <a:solidFill>
                  <a:srgbClr val="AF00DB"/>
                </a:solidFill>
                <a:effectLst/>
                <a:latin typeface="Consolas" panose="020B0609020204030204" pitchFamily="49" charset="0"/>
              </a:rPr>
              <a:t>else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'Your number is negative'</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2545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If/Else Activity 2</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346285" cy="4351338"/>
          </a:xfrm>
        </p:spPr>
        <p:txBody>
          <a:bodyPr>
            <a:normAutofit/>
          </a:bodyPr>
          <a:lstStyle/>
          <a:p>
            <a:pPr marL="0" indent="0">
              <a:buNone/>
            </a:pPr>
            <a:r>
              <a:rPr lang="en-US" sz="3200" dirty="0"/>
              <a:t>Write a control flow diagram for this code</a:t>
            </a:r>
          </a:p>
          <a:p>
            <a:pPr marL="0" indent="0">
              <a:buNone/>
            </a:pPr>
            <a:endParaRPr lang="en-US" sz="3200" dirty="0"/>
          </a:p>
          <a:p>
            <a:pPr marL="0" indent="0">
              <a:buNone/>
            </a:pPr>
            <a:r>
              <a:rPr lang="en-US" sz="3200" dirty="0"/>
              <a:t>Then, describe what the code is doing in a sentence (or two): </a:t>
            </a:r>
            <a:r>
              <a:rPr lang="en-US" sz="3200" dirty="0">
                <a:solidFill>
                  <a:srgbClr val="FF0000"/>
                </a:solidFill>
              </a:rPr>
              <a:t>It tells you if the number was positive or negative.</a:t>
            </a:r>
          </a:p>
        </p:txBody>
      </p:sp>
      <p:sp>
        <p:nvSpPr>
          <p:cNvPr id="5" name="Rectangle 4">
            <a:extLst>
              <a:ext uri="{FF2B5EF4-FFF2-40B4-BE49-F238E27FC236}">
                <a16:creationId xmlns:a16="http://schemas.microsoft.com/office/drawing/2014/main" id="{25D666F1-B2B8-5FBA-A123-17BE71C3908C}"/>
              </a:ext>
            </a:extLst>
          </p:cNvPr>
          <p:cNvSpPr/>
          <p:nvPr/>
        </p:nvSpPr>
        <p:spPr>
          <a:xfrm>
            <a:off x="8228986" y="762435"/>
            <a:ext cx="138634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Start</a:t>
            </a:r>
          </a:p>
        </p:txBody>
      </p:sp>
      <p:sp>
        <p:nvSpPr>
          <p:cNvPr id="6" name="Rectangle 5">
            <a:extLst>
              <a:ext uri="{FF2B5EF4-FFF2-40B4-BE49-F238E27FC236}">
                <a16:creationId xmlns:a16="http://schemas.microsoft.com/office/drawing/2014/main" id="{230DDCFB-D31D-1256-D5FC-0876C8ED480D}"/>
              </a:ext>
            </a:extLst>
          </p:cNvPr>
          <p:cNvSpPr/>
          <p:nvPr/>
        </p:nvSpPr>
        <p:spPr>
          <a:xfrm>
            <a:off x="6999956" y="1720136"/>
            <a:ext cx="3844408"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effectLst/>
                <a:cs typeface="Arial" panose="020B0604020202020204" pitchFamily="34" charset="0"/>
              </a:rPr>
              <a:t>Enter a Number</a:t>
            </a:r>
          </a:p>
        </p:txBody>
      </p:sp>
      <p:sp>
        <p:nvSpPr>
          <p:cNvPr id="7" name="Rectangle: Rounded Corners 6">
            <a:extLst>
              <a:ext uri="{FF2B5EF4-FFF2-40B4-BE49-F238E27FC236}">
                <a16:creationId xmlns:a16="http://schemas.microsoft.com/office/drawing/2014/main" id="{BB504B56-4054-142D-8B06-F7E4C8967B46}"/>
              </a:ext>
            </a:extLst>
          </p:cNvPr>
          <p:cNvSpPr/>
          <p:nvPr/>
        </p:nvSpPr>
        <p:spPr>
          <a:xfrm>
            <a:off x="7384025" y="2647973"/>
            <a:ext cx="3076268"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greater than 0?</a:t>
            </a:r>
          </a:p>
        </p:txBody>
      </p:sp>
      <p:sp>
        <p:nvSpPr>
          <p:cNvPr id="8" name="Rectangle 7">
            <a:extLst>
              <a:ext uri="{FF2B5EF4-FFF2-40B4-BE49-F238E27FC236}">
                <a16:creationId xmlns:a16="http://schemas.microsoft.com/office/drawing/2014/main" id="{F9192D64-931E-6CF5-B44C-84BAA41870F2}"/>
              </a:ext>
            </a:extLst>
          </p:cNvPr>
          <p:cNvSpPr/>
          <p:nvPr/>
        </p:nvSpPr>
        <p:spPr>
          <a:xfrm>
            <a:off x="6096001" y="3735823"/>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Positive</a:t>
            </a:r>
          </a:p>
        </p:txBody>
      </p:sp>
      <p:sp>
        <p:nvSpPr>
          <p:cNvPr id="9" name="Rectangle 8">
            <a:extLst>
              <a:ext uri="{FF2B5EF4-FFF2-40B4-BE49-F238E27FC236}">
                <a16:creationId xmlns:a16="http://schemas.microsoft.com/office/drawing/2014/main" id="{AB25863D-8B53-BDD7-79C6-D68A76B0039C}"/>
              </a:ext>
            </a:extLst>
          </p:cNvPr>
          <p:cNvSpPr/>
          <p:nvPr/>
        </p:nvSpPr>
        <p:spPr>
          <a:xfrm>
            <a:off x="8433619" y="4579749"/>
            <a:ext cx="2920181"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Negative</a:t>
            </a:r>
          </a:p>
        </p:txBody>
      </p:sp>
      <p:cxnSp>
        <p:nvCxnSpPr>
          <p:cNvPr id="10" name="Straight Arrow Connector 9">
            <a:extLst>
              <a:ext uri="{FF2B5EF4-FFF2-40B4-BE49-F238E27FC236}">
                <a16:creationId xmlns:a16="http://schemas.microsoft.com/office/drawing/2014/main" id="{10116AB2-5FDE-C13C-0EDE-C28DFDBEC25B}"/>
              </a:ext>
            </a:extLst>
          </p:cNvPr>
          <p:cNvCxnSpPr>
            <a:cxnSpLocks/>
            <a:stCxn id="5" idx="2"/>
            <a:endCxn id="6" idx="0"/>
          </p:cNvCxnSpPr>
          <p:nvPr/>
        </p:nvCxnSpPr>
        <p:spPr>
          <a:xfrm flipH="1">
            <a:off x="8922160" y="1362203"/>
            <a:ext cx="1" cy="357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DF8EF7B-1CD0-A3B1-F5C7-9C1A07224F12}"/>
              </a:ext>
            </a:extLst>
          </p:cNvPr>
          <p:cNvCxnSpPr>
            <a:cxnSpLocks/>
            <a:stCxn id="6" idx="2"/>
            <a:endCxn id="7" idx="0"/>
          </p:cNvCxnSpPr>
          <p:nvPr/>
        </p:nvCxnSpPr>
        <p:spPr>
          <a:xfrm flipH="1">
            <a:off x="8922159" y="2319904"/>
            <a:ext cx="1" cy="328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80DAE02-A238-0DFA-46FE-540EBD08B25A}"/>
              </a:ext>
            </a:extLst>
          </p:cNvPr>
          <p:cNvCxnSpPr>
            <a:cxnSpLocks/>
            <a:stCxn id="7" idx="1"/>
            <a:endCxn id="8" idx="0"/>
          </p:cNvCxnSpPr>
          <p:nvPr/>
        </p:nvCxnSpPr>
        <p:spPr>
          <a:xfrm>
            <a:off x="7384025" y="2904841"/>
            <a:ext cx="415104" cy="830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0AA41B2-1DA1-4FFB-28FC-3F8200997766}"/>
              </a:ext>
            </a:extLst>
          </p:cNvPr>
          <p:cNvCxnSpPr>
            <a:cxnSpLocks/>
            <a:stCxn id="7" idx="3"/>
            <a:endCxn id="9" idx="0"/>
          </p:cNvCxnSpPr>
          <p:nvPr/>
        </p:nvCxnSpPr>
        <p:spPr>
          <a:xfrm flipH="1">
            <a:off x="9893710" y="2904841"/>
            <a:ext cx="566583" cy="1674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49C1444-B8CE-635F-C203-C7EB0651EBFA}"/>
              </a:ext>
            </a:extLst>
          </p:cNvPr>
          <p:cNvSpPr txBox="1"/>
          <p:nvPr/>
        </p:nvSpPr>
        <p:spPr>
          <a:xfrm>
            <a:off x="6999955" y="3161709"/>
            <a:ext cx="599972" cy="369332"/>
          </a:xfrm>
          <a:prstGeom prst="rect">
            <a:avLst/>
          </a:prstGeom>
          <a:noFill/>
        </p:spPr>
        <p:txBody>
          <a:bodyPr wrap="none" rtlCol="0">
            <a:spAutoFit/>
          </a:bodyPr>
          <a:lstStyle/>
          <a:p>
            <a:r>
              <a:rPr lang="en-US" dirty="0"/>
              <a:t>True</a:t>
            </a:r>
          </a:p>
        </p:txBody>
      </p:sp>
      <p:sp>
        <p:nvSpPr>
          <p:cNvPr id="15" name="TextBox 14">
            <a:extLst>
              <a:ext uri="{FF2B5EF4-FFF2-40B4-BE49-F238E27FC236}">
                <a16:creationId xmlns:a16="http://schemas.microsoft.com/office/drawing/2014/main" id="{275B5498-0888-E8C1-5862-AF3F78C50BAB}"/>
              </a:ext>
            </a:extLst>
          </p:cNvPr>
          <p:cNvSpPr txBox="1"/>
          <p:nvPr/>
        </p:nvSpPr>
        <p:spPr>
          <a:xfrm>
            <a:off x="10084621" y="3666375"/>
            <a:ext cx="652936" cy="369332"/>
          </a:xfrm>
          <a:prstGeom prst="rect">
            <a:avLst/>
          </a:prstGeom>
          <a:noFill/>
        </p:spPr>
        <p:txBody>
          <a:bodyPr wrap="none" rtlCol="0">
            <a:spAutoFit/>
          </a:bodyPr>
          <a:lstStyle/>
          <a:p>
            <a:r>
              <a:rPr lang="en-US" dirty="0"/>
              <a:t>False</a:t>
            </a:r>
          </a:p>
        </p:txBody>
      </p:sp>
    </p:spTree>
    <p:extLst>
      <p:ext uri="{BB962C8B-B14F-4D97-AF65-F5344CB8AC3E}">
        <p14:creationId xmlns:p14="http://schemas.microsoft.com/office/powerpoint/2010/main" val="200266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err="1"/>
              <a:t>Elif</a:t>
            </a:r>
            <a:endParaRPr lang="en-US" dirty="0"/>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1828595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1" y="1825625"/>
            <a:ext cx="5061154" cy="4351338"/>
          </a:xfrm>
        </p:spPr>
        <p:txBody>
          <a:bodyPr>
            <a:normAutofit/>
          </a:bodyPr>
          <a:lstStyle/>
          <a:p>
            <a:pPr marL="0" indent="0">
              <a:buNone/>
            </a:pPr>
            <a:r>
              <a:rPr lang="en-US" sz="3200" dirty="0"/>
              <a:t>Sometimes, a situation requires multiple conditions</a:t>
            </a:r>
          </a:p>
          <a:p>
            <a:pPr marL="0" indent="0">
              <a:buNone/>
            </a:pPr>
            <a:endParaRPr lang="en-US" sz="3200" dirty="0"/>
          </a:p>
          <a:p>
            <a:pPr marL="0" indent="0">
              <a:buNone/>
            </a:pPr>
            <a:r>
              <a:rPr lang="en-US" sz="3200" dirty="0"/>
              <a:t>In this case, you can use an </a:t>
            </a:r>
            <a:r>
              <a:rPr lang="en-US" sz="3200" b="1" dirty="0" err="1"/>
              <a:t>elif</a:t>
            </a:r>
            <a:r>
              <a:rPr lang="en-US" sz="3200" b="1" dirty="0"/>
              <a:t> </a:t>
            </a:r>
            <a:r>
              <a:rPr lang="en-US" sz="3200" dirty="0"/>
              <a:t>statement</a:t>
            </a:r>
          </a:p>
          <a:p>
            <a:pPr marL="0" indent="0">
              <a:buNone/>
            </a:pPr>
            <a:endParaRPr lang="en-US" sz="3200" dirty="0"/>
          </a:p>
          <a:p>
            <a:pPr marL="0" indent="0">
              <a:buNone/>
            </a:pPr>
            <a:r>
              <a:rPr lang="en-US" sz="3200" dirty="0" err="1"/>
              <a:t>Elif</a:t>
            </a:r>
            <a:r>
              <a:rPr lang="en-US" sz="3200" dirty="0"/>
              <a:t> means “Else if”</a:t>
            </a:r>
          </a:p>
        </p:txBody>
      </p:sp>
      <p:sp>
        <p:nvSpPr>
          <p:cNvPr id="4" name="TextBox 3">
            <a:extLst>
              <a:ext uri="{FF2B5EF4-FFF2-40B4-BE49-F238E27FC236}">
                <a16:creationId xmlns:a16="http://schemas.microsoft.com/office/drawing/2014/main" id="{8286DE6A-8397-2FBF-418A-61DCB3D1FA5A}"/>
              </a:ext>
            </a:extLst>
          </p:cNvPr>
          <p:cNvSpPr txBox="1"/>
          <p:nvPr/>
        </p:nvSpPr>
        <p:spPr>
          <a:xfrm>
            <a:off x="5899355" y="755640"/>
            <a:ext cx="5978013" cy="2677656"/>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number: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'less than 27'</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&gt;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'greater than 27'</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'equals 27'</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67696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1" y="1825625"/>
            <a:ext cx="5061154" cy="4667250"/>
          </a:xfrm>
        </p:spPr>
        <p:txBody>
          <a:bodyPr>
            <a:normAutofit/>
          </a:bodyPr>
          <a:lstStyle/>
          <a:p>
            <a:pPr marL="0" indent="0">
              <a:buNone/>
            </a:pPr>
            <a:r>
              <a:rPr lang="en-US" sz="3200" dirty="0"/>
              <a:t>An </a:t>
            </a:r>
            <a:r>
              <a:rPr lang="en-US" sz="3200" dirty="0" err="1"/>
              <a:t>elif</a:t>
            </a:r>
            <a:r>
              <a:rPr lang="en-US" sz="3200" dirty="0"/>
              <a:t> statement must follow either an if statement or another </a:t>
            </a:r>
            <a:r>
              <a:rPr lang="en-US" sz="3200" dirty="0" err="1"/>
              <a:t>elif</a:t>
            </a:r>
            <a:r>
              <a:rPr lang="en-US" sz="3200" dirty="0"/>
              <a:t> statement</a:t>
            </a:r>
          </a:p>
          <a:p>
            <a:pPr marL="0" indent="0">
              <a:buNone/>
            </a:pPr>
            <a:endParaRPr lang="en-US" sz="3200" dirty="0"/>
          </a:p>
          <a:p>
            <a:pPr marL="0" indent="0">
              <a:buNone/>
            </a:pPr>
            <a:r>
              <a:rPr lang="en-US" sz="3200" dirty="0"/>
              <a:t>Like an Else, it only runs if the prior condition is false</a:t>
            </a:r>
          </a:p>
          <a:p>
            <a:pPr marL="0" indent="0">
              <a:buNone/>
            </a:pPr>
            <a:r>
              <a:rPr lang="en-US" sz="3200" dirty="0"/>
              <a:t>Like an If, it only runs if its condition is true</a:t>
            </a:r>
          </a:p>
          <a:p>
            <a:pPr marL="0" indent="0">
              <a:buNone/>
            </a:pPr>
            <a:r>
              <a:rPr lang="en-US" sz="3200" dirty="0"/>
              <a:t>Needs BOTH</a:t>
            </a:r>
          </a:p>
        </p:txBody>
      </p:sp>
      <p:sp>
        <p:nvSpPr>
          <p:cNvPr id="4" name="TextBox 3">
            <a:extLst>
              <a:ext uri="{FF2B5EF4-FFF2-40B4-BE49-F238E27FC236}">
                <a16:creationId xmlns:a16="http://schemas.microsoft.com/office/drawing/2014/main" id="{8286DE6A-8397-2FBF-418A-61DCB3D1FA5A}"/>
              </a:ext>
            </a:extLst>
          </p:cNvPr>
          <p:cNvSpPr txBox="1"/>
          <p:nvPr/>
        </p:nvSpPr>
        <p:spPr>
          <a:xfrm>
            <a:off x="5899355" y="755640"/>
            <a:ext cx="5978013" cy="2677656"/>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number: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'less than 27'</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&gt;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'greater than 27'</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'equals 27'</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2245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1" y="1825625"/>
            <a:ext cx="5444612" cy="4351338"/>
          </a:xfrm>
        </p:spPr>
        <p:txBody>
          <a:bodyPr>
            <a:normAutofit/>
          </a:bodyPr>
          <a:lstStyle/>
          <a:p>
            <a:pPr marL="0" indent="0">
              <a:buNone/>
            </a:pPr>
            <a:r>
              <a:rPr lang="en-US" sz="3200" dirty="0"/>
              <a:t>So, an </a:t>
            </a:r>
            <a:r>
              <a:rPr lang="en-US" sz="3200" dirty="0" err="1"/>
              <a:t>elif</a:t>
            </a:r>
            <a:r>
              <a:rPr lang="en-US" sz="3200" dirty="0"/>
              <a:t> statement has:</a:t>
            </a:r>
          </a:p>
          <a:p>
            <a:pPr marL="514350" indent="-514350">
              <a:buFont typeface="+mj-lt"/>
              <a:buAutoNum type="arabicPeriod"/>
            </a:pPr>
            <a:r>
              <a:rPr lang="en-US" sz="3200" dirty="0"/>
              <a:t>An if (or </a:t>
            </a:r>
            <a:r>
              <a:rPr lang="en-US" sz="3200" dirty="0" err="1"/>
              <a:t>elif</a:t>
            </a:r>
            <a:r>
              <a:rPr lang="en-US" sz="3200" dirty="0"/>
              <a:t>) block before it</a:t>
            </a:r>
          </a:p>
          <a:p>
            <a:pPr marL="514350" indent="-514350">
              <a:buFont typeface="+mj-lt"/>
              <a:buAutoNum type="arabicPeriod"/>
            </a:pPr>
            <a:r>
              <a:rPr lang="en-US" sz="3200" dirty="0"/>
              <a:t>The word ‘</a:t>
            </a:r>
            <a:r>
              <a:rPr lang="en-US" sz="3200" dirty="0" err="1"/>
              <a:t>elif</a:t>
            </a:r>
            <a:r>
              <a:rPr lang="en-US" sz="3200" dirty="0"/>
              <a:t>’</a:t>
            </a:r>
          </a:p>
          <a:p>
            <a:pPr marL="514350" indent="-514350">
              <a:buFont typeface="+mj-lt"/>
              <a:buAutoNum type="arabicPeriod"/>
            </a:pPr>
            <a:r>
              <a:rPr lang="en-US" sz="3200" dirty="0"/>
              <a:t>A condition</a:t>
            </a:r>
          </a:p>
          <a:p>
            <a:pPr marL="514350" indent="-514350">
              <a:buFont typeface="+mj-lt"/>
              <a:buAutoNum type="arabicPeriod"/>
            </a:pPr>
            <a:r>
              <a:rPr lang="en-US" sz="3200" dirty="0"/>
              <a:t>A colon</a:t>
            </a:r>
          </a:p>
          <a:p>
            <a:pPr marL="514350" indent="-514350">
              <a:buFont typeface="+mj-lt"/>
              <a:buAutoNum type="arabicPeriod"/>
            </a:pPr>
            <a:r>
              <a:rPr lang="en-US" sz="3200" dirty="0"/>
              <a:t>A code block</a:t>
            </a:r>
          </a:p>
        </p:txBody>
      </p:sp>
      <p:sp>
        <p:nvSpPr>
          <p:cNvPr id="4" name="TextBox 3">
            <a:extLst>
              <a:ext uri="{FF2B5EF4-FFF2-40B4-BE49-F238E27FC236}">
                <a16:creationId xmlns:a16="http://schemas.microsoft.com/office/drawing/2014/main" id="{8286DE6A-8397-2FBF-418A-61DCB3D1FA5A}"/>
              </a:ext>
            </a:extLst>
          </p:cNvPr>
          <p:cNvSpPr txBox="1"/>
          <p:nvPr/>
        </p:nvSpPr>
        <p:spPr>
          <a:xfrm>
            <a:off x="5899355" y="3282530"/>
            <a:ext cx="5978013" cy="2677656"/>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number: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'less than 27'</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&gt; </a:t>
            </a:r>
            <a:r>
              <a:rPr lang="en-US" sz="2400" b="0" dirty="0">
                <a:solidFill>
                  <a:srgbClr val="098658"/>
                </a:solidFill>
                <a:effectLst/>
                <a:latin typeface="Consolas" panose="020B0609020204030204" pitchFamily="49" charset="0"/>
              </a:rPr>
              <a:t>27</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'greater than 27'</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'equals 27'</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3321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1" y="1825625"/>
            <a:ext cx="10515598" cy="1124052"/>
          </a:xfrm>
        </p:spPr>
        <p:txBody>
          <a:bodyPr>
            <a:normAutofit/>
          </a:bodyPr>
          <a:lstStyle/>
          <a:p>
            <a:pPr marL="0" indent="0">
              <a:buNone/>
            </a:pPr>
            <a:r>
              <a:rPr lang="en-US" sz="3200" dirty="0"/>
              <a:t>You can have multiple </a:t>
            </a:r>
            <a:r>
              <a:rPr lang="en-US" sz="3200" dirty="0" err="1"/>
              <a:t>elif</a:t>
            </a:r>
            <a:r>
              <a:rPr lang="en-US" sz="3200" dirty="0"/>
              <a:t> statements coming from 1 if statement. </a:t>
            </a:r>
          </a:p>
        </p:txBody>
      </p:sp>
      <p:sp>
        <p:nvSpPr>
          <p:cNvPr id="4" name="TextBox 3">
            <a:extLst>
              <a:ext uri="{FF2B5EF4-FFF2-40B4-BE49-F238E27FC236}">
                <a16:creationId xmlns:a16="http://schemas.microsoft.com/office/drawing/2014/main" id="{8286DE6A-8397-2FBF-418A-61DCB3D1FA5A}"/>
              </a:ext>
            </a:extLst>
          </p:cNvPr>
          <p:cNvSpPr txBox="1"/>
          <p:nvPr/>
        </p:nvSpPr>
        <p:spPr>
          <a:xfrm>
            <a:off x="3419166" y="2634103"/>
            <a:ext cx="7612627" cy="3416320"/>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day: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'Sunday'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'Saturday'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a weekend'</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'Monday'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'Wednesday'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the Mod/Wed </a:t>
            </a:r>
            <a:r>
              <a:rPr lang="en-US" sz="2400" b="0" dirty="0" err="1">
                <a:solidFill>
                  <a:srgbClr val="A31515"/>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'Tuesday'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'Thursday'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the Tue/Thu </a:t>
            </a:r>
            <a:r>
              <a:rPr lang="en-US" sz="2400" b="0" dirty="0" err="1">
                <a:solidFill>
                  <a:srgbClr val="A31515"/>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lab day'</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7743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Important: </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344130" y="1483087"/>
            <a:ext cx="11009670" cy="2263003"/>
          </a:xfrm>
        </p:spPr>
        <p:txBody>
          <a:bodyPr>
            <a:normAutofit fontScale="92500" lnSpcReduction="10000"/>
          </a:bodyPr>
          <a:lstStyle/>
          <a:p>
            <a:pPr marL="0" indent="0">
              <a:buNone/>
            </a:pPr>
            <a:r>
              <a:rPr lang="en-US" sz="3200" dirty="0" err="1"/>
              <a:t>If,if,else</a:t>
            </a:r>
            <a:r>
              <a:rPr lang="en-US" sz="3200" dirty="0"/>
              <a:t> is not the same is </a:t>
            </a:r>
            <a:r>
              <a:rPr lang="en-US" sz="3200" dirty="0" err="1"/>
              <a:t>if,elif,else</a:t>
            </a:r>
            <a:endParaRPr lang="en-US" sz="3200" dirty="0"/>
          </a:p>
          <a:p>
            <a:pPr marL="0" indent="0">
              <a:buNone/>
            </a:pPr>
            <a:r>
              <a:rPr lang="en-US" sz="3200" dirty="0"/>
              <a:t>On the left, if a number is negative, it will </a:t>
            </a:r>
            <a:r>
              <a:rPr lang="en-US" sz="3200" b="1" dirty="0"/>
              <a:t>only</a:t>
            </a:r>
            <a:r>
              <a:rPr lang="en-US" sz="3200" dirty="0"/>
              <a:t> print it is negative. </a:t>
            </a:r>
            <a:br>
              <a:rPr lang="en-US" sz="3200" dirty="0"/>
            </a:br>
            <a:r>
              <a:rPr lang="en-US" sz="3200" dirty="0"/>
              <a:t>If it’s positive, then it will print out if it is even or odd</a:t>
            </a:r>
          </a:p>
          <a:p>
            <a:pPr marL="0" indent="0">
              <a:buNone/>
            </a:pPr>
            <a:r>
              <a:rPr lang="en-US" sz="3200" dirty="0"/>
              <a:t>On the right, if a number is negative, it will print it is negative. </a:t>
            </a:r>
            <a:br>
              <a:rPr lang="en-US" sz="3200" dirty="0"/>
            </a:br>
            <a:r>
              <a:rPr lang="en-US" sz="3200" dirty="0"/>
              <a:t>Then it will also print out if it is even or odd (</a:t>
            </a:r>
            <a:r>
              <a:rPr lang="en-US" sz="3200" b="1" dirty="0"/>
              <a:t>even if it was negative</a:t>
            </a:r>
            <a:r>
              <a:rPr lang="en-US" sz="3200" dirty="0"/>
              <a:t>)</a:t>
            </a:r>
          </a:p>
        </p:txBody>
      </p:sp>
      <p:sp>
        <p:nvSpPr>
          <p:cNvPr id="4" name="TextBox 3">
            <a:extLst>
              <a:ext uri="{FF2B5EF4-FFF2-40B4-BE49-F238E27FC236}">
                <a16:creationId xmlns:a16="http://schemas.microsoft.com/office/drawing/2014/main" id="{046A93D6-54EC-1317-6E48-3166C42496F6}"/>
              </a:ext>
            </a:extLst>
          </p:cNvPr>
          <p:cNvSpPr txBox="1"/>
          <p:nvPr/>
        </p:nvSpPr>
        <p:spPr>
          <a:xfrm>
            <a:off x="164690" y="3900125"/>
            <a:ext cx="5931310" cy="2677656"/>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number: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negative'</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even'</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odd'</a:t>
            </a:r>
            <a:r>
              <a:rPr lang="en-US" sz="24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5A667893-BC5B-03E1-27FD-0D31582B513A}"/>
              </a:ext>
            </a:extLst>
          </p:cNvPr>
          <p:cNvSpPr txBox="1"/>
          <p:nvPr/>
        </p:nvSpPr>
        <p:spPr>
          <a:xfrm>
            <a:off x="6191864" y="3900125"/>
            <a:ext cx="5931310" cy="2677656"/>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number: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negative'</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num</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even'</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'number is odd'</a:t>
            </a:r>
            <a:r>
              <a:rPr lang="en-US" sz="2400" b="0" dirty="0">
                <a:solidFill>
                  <a:srgbClr val="000000"/>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5C58951-4FC1-0693-2170-ADDAA07F63F8}"/>
              </a:ext>
            </a:extLst>
          </p:cNvPr>
          <p:cNvSpPr/>
          <p:nvPr/>
        </p:nvSpPr>
        <p:spPr>
          <a:xfrm>
            <a:off x="6191864" y="5007895"/>
            <a:ext cx="503904"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8B89FA1-6C5F-3F62-CAE1-2F909897CBDC}"/>
              </a:ext>
            </a:extLst>
          </p:cNvPr>
          <p:cNvSpPr/>
          <p:nvPr/>
        </p:nvSpPr>
        <p:spPr>
          <a:xfrm>
            <a:off x="164689" y="5007895"/>
            <a:ext cx="848033" cy="462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160832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Branching</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4182281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r>
              <a:rPr lang="en-US" dirty="0"/>
              <a:t> Activity 1</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1" y="1825625"/>
            <a:ext cx="10515598" cy="1124052"/>
          </a:xfrm>
        </p:spPr>
        <p:txBody>
          <a:bodyPr>
            <a:normAutofit/>
          </a:bodyPr>
          <a:lstStyle/>
          <a:p>
            <a:pPr marL="0" indent="0">
              <a:buNone/>
            </a:pPr>
            <a:r>
              <a:rPr lang="en-US" sz="3200" dirty="0"/>
              <a:t>Draw a control flow diagram for this code!</a:t>
            </a:r>
          </a:p>
        </p:txBody>
      </p:sp>
      <p:sp>
        <p:nvSpPr>
          <p:cNvPr id="4" name="TextBox 3">
            <a:extLst>
              <a:ext uri="{FF2B5EF4-FFF2-40B4-BE49-F238E27FC236}">
                <a16:creationId xmlns:a16="http://schemas.microsoft.com/office/drawing/2014/main" id="{8286DE6A-8397-2FBF-418A-61DCB3D1FA5A}"/>
              </a:ext>
            </a:extLst>
          </p:cNvPr>
          <p:cNvSpPr txBox="1"/>
          <p:nvPr/>
        </p:nvSpPr>
        <p:spPr>
          <a:xfrm>
            <a:off x="3419166" y="2634103"/>
            <a:ext cx="7612627" cy="3416320"/>
          </a:xfrm>
          <a:prstGeom prst="rect">
            <a:avLst/>
          </a:prstGeom>
          <a:solidFill>
            <a:srgbClr val="E6E6E6"/>
          </a:solidFill>
        </p:spPr>
        <p:txBody>
          <a:bodyPr wrap="square" rtlCol="0" anchor="ctr">
            <a:spAutoFit/>
          </a:bodyPr>
          <a:lstStyle/>
          <a:p>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795E26"/>
                </a:solidFill>
                <a:effectLst/>
                <a:latin typeface="Consolas" panose="020B0609020204030204" pitchFamily="49" charset="0"/>
              </a:rPr>
              <a:t>input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"Enter day: "</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'Sunday'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'Saturday'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a weekend'</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'Monday'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'Wednesday'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the Mod/Wed </a:t>
            </a:r>
            <a:r>
              <a:rPr lang="en-US" sz="2400" b="0" dirty="0" err="1">
                <a:solidFill>
                  <a:srgbClr val="A31515"/>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a:t>
            </a:r>
          </a:p>
          <a:p>
            <a:r>
              <a:rPr lang="en-US" sz="2400" b="0" dirty="0" err="1">
                <a:solidFill>
                  <a:srgbClr val="AF00DB"/>
                </a:solidFill>
                <a:effectLst/>
                <a:latin typeface="Consolas" panose="020B0609020204030204" pitchFamily="49" charset="0"/>
              </a:rPr>
              <a:t>elif</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'Tuesday'</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or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day</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'Thursday'</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the Tue/Thu </a:t>
            </a:r>
            <a:r>
              <a:rPr lang="en-US" sz="2400" b="0" dirty="0" err="1">
                <a:solidFill>
                  <a:srgbClr val="A31515"/>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a:t>
            </a:r>
          </a:p>
          <a:p>
            <a:r>
              <a:rPr lang="en-US" sz="2400" b="0" dirty="0">
                <a:solidFill>
                  <a:srgbClr val="AF00DB"/>
                </a:solidFill>
                <a:effectLst/>
                <a:latin typeface="Consolas" panose="020B0609020204030204" pitchFamily="49" charset="0"/>
              </a:rPr>
              <a:t>else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print</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'Today is lab day'</a:t>
            </a:r>
            <a:r>
              <a:rPr lang="en-US" sz="24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8F24F52E-9CA4-3283-3E9D-C525F889B138}"/>
              </a:ext>
            </a:extLst>
          </p:cNvPr>
          <p:cNvSpPr txBox="1"/>
          <p:nvPr/>
        </p:nvSpPr>
        <p:spPr>
          <a:xfrm>
            <a:off x="838200" y="3323303"/>
            <a:ext cx="2416277" cy="2308324"/>
          </a:xfrm>
          <a:prstGeom prst="rect">
            <a:avLst/>
          </a:prstGeom>
          <a:noFill/>
        </p:spPr>
        <p:txBody>
          <a:bodyPr wrap="square" rtlCol="0">
            <a:spAutoFit/>
          </a:bodyPr>
          <a:lstStyle/>
          <a:p>
            <a:r>
              <a:rPr lang="en-US" sz="2400" dirty="0"/>
              <a:t>Remember, a branching point in a control flow diagram can only have 2 arrow (True and False) </a:t>
            </a:r>
          </a:p>
        </p:txBody>
      </p:sp>
    </p:spTree>
    <p:extLst>
      <p:ext uri="{BB962C8B-B14F-4D97-AF65-F5344CB8AC3E}">
        <p14:creationId xmlns:p14="http://schemas.microsoft.com/office/powerpoint/2010/main" val="857445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r>
              <a:rPr lang="en-US" dirty="0"/>
              <a:t> Activity 1</a:t>
            </a:r>
          </a:p>
        </p:txBody>
      </p:sp>
      <p:sp>
        <p:nvSpPr>
          <p:cNvPr id="11" name="Rectangle 10">
            <a:extLst>
              <a:ext uri="{FF2B5EF4-FFF2-40B4-BE49-F238E27FC236}">
                <a16:creationId xmlns:a16="http://schemas.microsoft.com/office/drawing/2014/main" id="{4A7C2351-9DD5-E60B-5CFA-676EACFE1A54}"/>
              </a:ext>
            </a:extLst>
          </p:cNvPr>
          <p:cNvSpPr/>
          <p:nvPr/>
        </p:nvSpPr>
        <p:spPr>
          <a:xfrm>
            <a:off x="8358958" y="3560735"/>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Weekend</a:t>
            </a:r>
          </a:p>
        </p:txBody>
      </p:sp>
      <p:sp>
        <p:nvSpPr>
          <p:cNvPr id="21" name="Rectangle 20">
            <a:extLst>
              <a:ext uri="{FF2B5EF4-FFF2-40B4-BE49-F238E27FC236}">
                <a16:creationId xmlns:a16="http://schemas.microsoft.com/office/drawing/2014/main" id="{79C5290A-14B2-C21A-AFB8-4C721E71BBF5}"/>
              </a:ext>
            </a:extLst>
          </p:cNvPr>
          <p:cNvSpPr/>
          <p:nvPr/>
        </p:nvSpPr>
        <p:spPr>
          <a:xfrm>
            <a:off x="5402825" y="1690688"/>
            <a:ext cx="1386349"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Start</a:t>
            </a:r>
          </a:p>
        </p:txBody>
      </p:sp>
      <p:sp>
        <p:nvSpPr>
          <p:cNvPr id="22" name="Rectangle 21">
            <a:extLst>
              <a:ext uri="{FF2B5EF4-FFF2-40B4-BE49-F238E27FC236}">
                <a16:creationId xmlns:a16="http://schemas.microsoft.com/office/drawing/2014/main" id="{70C577DA-02A7-1E80-9DF3-3C9F616AAEA9}"/>
              </a:ext>
            </a:extLst>
          </p:cNvPr>
          <p:cNvSpPr/>
          <p:nvPr/>
        </p:nvSpPr>
        <p:spPr>
          <a:xfrm>
            <a:off x="4173795" y="2648389"/>
            <a:ext cx="3844408"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effectLst/>
                <a:cs typeface="Arial" panose="020B0604020202020204" pitchFamily="34" charset="0"/>
              </a:rPr>
              <a:t>Enter a Day</a:t>
            </a:r>
          </a:p>
        </p:txBody>
      </p:sp>
      <p:cxnSp>
        <p:nvCxnSpPr>
          <p:cNvPr id="23" name="Straight Arrow Connector 22">
            <a:extLst>
              <a:ext uri="{FF2B5EF4-FFF2-40B4-BE49-F238E27FC236}">
                <a16:creationId xmlns:a16="http://schemas.microsoft.com/office/drawing/2014/main" id="{3D17C39B-6271-FF1C-1EE0-E210A6F7D7D4}"/>
              </a:ext>
            </a:extLst>
          </p:cNvPr>
          <p:cNvCxnSpPr>
            <a:cxnSpLocks/>
            <a:stCxn id="21" idx="2"/>
            <a:endCxn id="22" idx="0"/>
          </p:cNvCxnSpPr>
          <p:nvPr/>
        </p:nvCxnSpPr>
        <p:spPr>
          <a:xfrm flipH="1">
            <a:off x="6095999" y="2290456"/>
            <a:ext cx="1" cy="357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70D195A8-4596-A274-6179-7B84CD4BEBB4}"/>
              </a:ext>
            </a:extLst>
          </p:cNvPr>
          <p:cNvSpPr/>
          <p:nvPr/>
        </p:nvSpPr>
        <p:spPr>
          <a:xfrm>
            <a:off x="4557866" y="3603751"/>
            <a:ext cx="3076268"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Sat/Sun</a:t>
            </a:r>
          </a:p>
        </p:txBody>
      </p:sp>
      <p:sp>
        <p:nvSpPr>
          <p:cNvPr id="35" name="Rectangle 34">
            <a:extLst>
              <a:ext uri="{FF2B5EF4-FFF2-40B4-BE49-F238E27FC236}">
                <a16:creationId xmlns:a16="http://schemas.microsoft.com/office/drawing/2014/main" id="{63C0C445-1D9A-D43E-4642-CB5CEB1B1352}"/>
              </a:ext>
            </a:extLst>
          </p:cNvPr>
          <p:cNvSpPr/>
          <p:nvPr/>
        </p:nvSpPr>
        <p:spPr>
          <a:xfrm>
            <a:off x="8358957" y="4430065"/>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Mon/Wed Class</a:t>
            </a:r>
          </a:p>
        </p:txBody>
      </p:sp>
      <p:sp>
        <p:nvSpPr>
          <p:cNvPr id="36" name="Rectangle: Rounded Corners 35">
            <a:extLst>
              <a:ext uri="{FF2B5EF4-FFF2-40B4-BE49-F238E27FC236}">
                <a16:creationId xmlns:a16="http://schemas.microsoft.com/office/drawing/2014/main" id="{93CFD3F4-244D-016F-0AF7-82CE9051979A}"/>
              </a:ext>
            </a:extLst>
          </p:cNvPr>
          <p:cNvSpPr/>
          <p:nvPr/>
        </p:nvSpPr>
        <p:spPr>
          <a:xfrm>
            <a:off x="4557865" y="4473081"/>
            <a:ext cx="3076268"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Mon/Wed</a:t>
            </a:r>
          </a:p>
        </p:txBody>
      </p:sp>
      <p:sp>
        <p:nvSpPr>
          <p:cNvPr id="37" name="Rectangle 36">
            <a:extLst>
              <a:ext uri="{FF2B5EF4-FFF2-40B4-BE49-F238E27FC236}">
                <a16:creationId xmlns:a16="http://schemas.microsoft.com/office/drawing/2014/main" id="{666921A5-0A8E-E9D9-65BE-E265F3DEB97F}"/>
              </a:ext>
            </a:extLst>
          </p:cNvPr>
          <p:cNvSpPr/>
          <p:nvPr/>
        </p:nvSpPr>
        <p:spPr>
          <a:xfrm>
            <a:off x="8358957" y="5385171"/>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Tue/Thu Class</a:t>
            </a:r>
          </a:p>
        </p:txBody>
      </p:sp>
      <p:sp>
        <p:nvSpPr>
          <p:cNvPr id="38" name="Rectangle: Rounded Corners 37">
            <a:extLst>
              <a:ext uri="{FF2B5EF4-FFF2-40B4-BE49-F238E27FC236}">
                <a16:creationId xmlns:a16="http://schemas.microsoft.com/office/drawing/2014/main" id="{731502B8-9251-62CA-1FDE-A55330E141E3}"/>
              </a:ext>
            </a:extLst>
          </p:cNvPr>
          <p:cNvSpPr/>
          <p:nvPr/>
        </p:nvSpPr>
        <p:spPr>
          <a:xfrm>
            <a:off x="4557865" y="5428187"/>
            <a:ext cx="3076268" cy="513736"/>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Is it Tue/Thu</a:t>
            </a:r>
          </a:p>
        </p:txBody>
      </p:sp>
      <p:sp>
        <p:nvSpPr>
          <p:cNvPr id="41" name="Rectangle 40">
            <a:extLst>
              <a:ext uri="{FF2B5EF4-FFF2-40B4-BE49-F238E27FC236}">
                <a16:creationId xmlns:a16="http://schemas.microsoft.com/office/drawing/2014/main" id="{38D25532-94BE-4024-8037-5B135A684137}"/>
              </a:ext>
            </a:extLst>
          </p:cNvPr>
          <p:cNvSpPr/>
          <p:nvPr/>
        </p:nvSpPr>
        <p:spPr>
          <a:xfrm>
            <a:off x="591780" y="5385171"/>
            <a:ext cx="3406256" cy="599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Arial" panose="020B0604020202020204" pitchFamily="34" charset="0"/>
              </a:rPr>
              <a:t>Print: It’s Lab Day!</a:t>
            </a:r>
          </a:p>
        </p:txBody>
      </p:sp>
      <p:cxnSp>
        <p:nvCxnSpPr>
          <p:cNvPr id="43" name="Straight Arrow Connector 42">
            <a:extLst>
              <a:ext uri="{FF2B5EF4-FFF2-40B4-BE49-F238E27FC236}">
                <a16:creationId xmlns:a16="http://schemas.microsoft.com/office/drawing/2014/main" id="{E92828C6-3C72-F0B8-A31B-A49E04585220}"/>
              </a:ext>
            </a:extLst>
          </p:cNvPr>
          <p:cNvCxnSpPr>
            <a:stCxn id="22" idx="2"/>
            <a:endCxn id="24" idx="0"/>
          </p:cNvCxnSpPr>
          <p:nvPr/>
        </p:nvCxnSpPr>
        <p:spPr>
          <a:xfrm>
            <a:off x="6095999" y="3248157"/>
            <a:ext cx="1" cy="355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7D433D68-4A6E-0FE8-6197-7A64A1ADF76B}"/>
              </a:ext>
            </a:extLst>
          </p:cNvPr>
          <p:cNvCxnSpPr>
            <a:stCxn id="24" idx="2"/>
            <a:endCxn id="36" idx="0"/>
          </p:cNvCxnSpPr>
          <p:nvPr/>
        </p:nvCxnSpPr>
        <p:spPr>
          <a:xfrm flipH="1">
            <a:off x="6095999" y="4117487"/>
            <a:ext cx="1" cy="355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3ADF6A9-E466-050B-AB88-1D4C1464479C}"/>
              </a:ext>
            </a:extLst>
          </p:cNvPr>
          <p:cNvCxnSpPr>
            <a:stCxn id="36" idx="2"/>
            <a:endCxn id="38" idx="0"/>
          </p:cNvCxnSpPr>
          <p:nvPr/>
        </p:nvCxnSpPr>
        <p:spPr>
          <a:xfrm>
            <a:off x="6095999" y="4986817"/>
            <a:ext cx="0" cy="441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05DFB0B-CCDA-E75F-181B-9F5FE1FA0150}"/>
              </a:ext>
            </a:extLst>
          </p:cNvPr>
          <p:cNvCxnSpPr>
            <a:stCxn id="38" idx="1"/>
            <a:endCxn id="41" idx="3"/>
          </p:cNvCxnSpPr>
          <p:nvPr/>
        </p:nvCxnSpPr>
        <p:spPr>
          <a:xfrm flipH="1">
            <a:off x="3998036" y="5685055"/>
            <a:ext cx="559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5AAA4B5-834E-E483-F3E5-5A7283C70585}"/>
              </a:ext>
            </a:extLst>
          </p:cNvPr>
          <p:cNvCxnSpPr>
            <a:cxnSpLocks/>
            <a:stCxn id="24" idx="3"/>
            <a:endCxn id="11" idx="1"/>
          </p:cNvCxnSpPr>
          <p:nvPr/>
        </p:nvCxnSpPr>
        <p:spPr>
          <a:xfrm>
            <a:off x="7634134" y="3860619"/>
            <a:ext cx="7248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77FC4319-CF5B-3700-7060-0C8F7354BA10}"/>
              </a:ext>
            </a:extLst>
          </p:cNvPr>
          <p:cNvCxnSpPr>
            <a:stCxn id="36" idx="3"/>
            <a:endCxn id="35" idx="1"/>
          </p:cNvCxnSpPr>
          <p:nvPr/>
        </p:nvCxnSpPr>
        <p:spPr>
          <a:xfrm>
            <a:off x="7634133" y="4729949"/>
            <a:ext cx="7248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7A4257E-019B-3FA5-9224-04B167CE35D6}"/>
              </a:ext>
            </a:extLst>
          </p:cNvPr>
          <p:cNvCxnSpPr>
            <a:stCxn id="38" idx="3"/>
            <a:endCxn id="37" idx="1"/>
          </p:cNvCxnSpPr>
          <p:nvPr/>
        </p:nvCxnSpPr>
        <p:spPr>
          <a:xfrm>
            <a:off x="7634133" y="5685055"/>
            <a:ext cx="7248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E877D8F-7B84-C174-D1E0-001D7BFED291}"/>
              </a:ext>
            </a:extLst>
          </p:cNvPr>
          <p:cNvSpPr txBox="1"/>
          <p:nvPr/>
        </p:nvSpPr>
        <p:spPr>
          <a:xfrm>
            <a:off x="7718217" y="3560735"/>
            <a:ext cx="599972" cy="369332"/>
          </a:xfrm>
          <a:prstGeom prst="rect">
            <a:avLst/>
          </a:prstGeom>
          <a:noFill/>
        </p:spPr>
        <p:txBody>
          <a:bodyPr wrap="none" rtlCol="0">
            <a:spAutoFit/>
          </a:bodyPr>
          <a:lstStyle/>
          <a:p>
            <a:r>
              <a:rPr lang="en-US" dirty="0"/>
              <a:t>True</a:t>
            </a:r>
          </a:p>
        </p:txBody>
      </p:sp>
      <p:sp>
        <p:nvSpPr>
          <p:cNvPr id="4" name="TextBox 3">
            <a:extLst>
              <a:ext uri="{FF2B5EF4-FFF2-40B4-BE49-F238E27FC236}">
                <a16:creationId xmlns:a16="http://schemas.microsoft.com/office/drawing/2014/main" id="{B2785FBC-13C1-5D9D-1746-AC6C40C6B3A1}"/>
              </a:ext>
            </a:extLst>
          </p:cNvPr>
          <p:cNvSpPr txBox="1"/>
          <p:nvPr/>
        </p:nvSpPr>
        <p:spPr>
          <a:xfrm>
            <a:off x="7696559" y="4430065"/>
            <a:ext cx="599972" cy="369332"/>
          </a:xfrm>
          <a:prstGeom prst="rect">
            <a:avLst/>
          </a:prstGeom>
          <a:noFill/>
        </p:spPr>
        <p:txBody>
          <a:bodyPr wrap="none" rtlCol="0">
            <a:spAutoFit/>
          </a:bodyPr>
          <a:lstStyle/>
          <a:p>
            <a:r>
              <a:rPr lang="en-US" dirty="0"/>
              <a:t>True</a:t>
            </a:r>
          </a:p>
        </p:txBody>
      </p:sp>
      <p:sp>
        <p:nvSpPr>
          <p:cNvPr id="5" name="TextBox 4">
            <a:extLst>
              <a:ext uri="{FF2B5EF4-FFF2-40B4-BE49-F238E27FC236}">
                <a16:creationId xmlns:a16="http://schemas.microsoft.com/office/drawing/2014/main" id="{CFC4D6EF-B470-1D3C-F2EC-07D6090DA85B}"/>
              </a:ext>
            </a:extLst>
          </p:cNvPr>
          <p:cNvSpPr txBox="1"/>
          <p:nvPr/>
        </p:nvSpPr>
        <p:spPr>
          <a:xfrm>
            <a:off x="7696559" y="5368842"/>
            <a:ext cx="599972" cy="369332"/>
          </a:xfrm>
          <a:prstGeom prst="rect">
            <a:avLst/>
          </a:prstGeom>
          <a:noFill/>
        </p:spPr>
        <p:txBody>
          <a:bodyPr wrap="none" rtlCol="0">
            <a:spAutoFit/>
          </a:bodyPr>
          <a:lstStyle/>
          <a:p>
            <a:r>
              <a:rPr lang="en-US" dirty="0"/>
              <a:t>True</a:t>
            </a:r>
          </a:p>
        </p:txBody>
      </p:sp>
      <p:sp>
        <p:nvSpPr>
          <p:cNvPr id="6" name="TextBox 5">
            <a:extLst>
              <a:ext uri="{FF2B5EF4-FFF2-40B4-BE49-F238E27FC236}">
                <a16:creationId xmlns:a16="http://schemas.microsoft.com/office/drawing/2014/main" id="{8C087A4B-F644-B929-CB6F-6EF7D4742EA3}"/>
              </a:ext>
            </a:extLst>
          </p:cNvPr>
          <p:cNvSpPr txBox="1"/>
          <p:nvPr/>
        </p:nvSpPr>
        <p:spPr>
          <a:xfrm>
            <a:off x="6095999" y="4110618"/>
            <a:ext cx="652936" cy="369332"/>
          </a:xfrm>
          <a:prstGeom prst="rect">
            <a:avLst/>
          </a:prstGeom>
          <a:noFill/>
        </p:spPr>
        <p:txBody>
          <a:bodyPr wrap="none" rtlCol="0">
            <a:spAutoFit/>
          </a:bodyPr>
          <a:lstStyle/>
          <a:p>
            <a:r>
              <a:rPr lang="en-US" dirty="0"/>
              <a:t>False</a:t>
            </a:r>
          </a:p>
        </p:txBody>
      </p:sp>
      <p:sp>
        <p:nvSpPr>
          <p:cNvPr id="7" name="TextBox 6">
            <a:extLst>
              <a:ext uri="{FF2B5EF4-FFF2-40B4-BE49-F238E27FC236}">
                <a16:creationId xmlns:a16="http://schemas.microsoft.com/office/drawing/2014/main" id="{F560A145-A432-1993-798A-D81DF46A717C}"/>
              </a:ext>
            </a:extLst>
          </p:cNvPr>
          <p:cNvSpPr txBox="1"/>
          <p:nvPr/>
        </p:nvSpPr>
        <p:spPr>
          <a:xfrm>
            <a:off x="6095999" y="5022836"/>
            <a:ext cx="652936" cy="369332"/>
          </a:xfrm>
          <a:prstGeom prst="rect">
            <a:avLst/>
          </a:prstGeom>
          <a:noFill/>
        </p:spPr>
        <p:txBody>
          <a:bodyPr wrap="none" rtlCol="0">
            <a:spAutoFit/>
          </a:bodyPr>
          <a:lstStyle/>
          <a:p>
            <a:r>
              <a:rPr lang="en-US" dirty="0"/>
              <a:t>False</a:t>
            </a:r>
          </a:p>
        </p:txBody>
      </p:sp>
      <p:sp>
        <p:nvSpPr>
          <p:cNvPr id="8" name="TextBox 7">
            <a:extLst>
              <a:ext uri="{FF2B5EF4-FFF2-40B4-BE49-F238E27FC236}">
                <a16:creationId xmlns:a16="http://schemas.microsoft.com/office/drawing/2014/main" id="{B030164F-9214-211E-3F2A-DBB895FFCDD4}"/>
              </a:ext>
            </a:extLst>
          </p:cNvPr>
          <p:cNvSpPr txBox="1"/>
          <p:nvPr/>
        </p:nvSpPr>
        <p:spPr>
          <a:xfrm>
            <a:off x="3989022" y="5315723"/>
            <a:ext cx="652936" cy="369332"/>
          </a:xfrm>
          <a:prstGeom prst="rect">
            <a:avLst/>
          </a:prstGeom>
          <a:noFill/>
        </p:spPr>
        <p:txBody>
          <a:bodyPr wrap="none" rtlCol="0">
            <a:spAutoFit/>
          </a:bodyPr>
          <a:lstStyle/>
          <a:p>
            <a:r>
              <a:rPr lang="en-US" dirty="0"/>
              <a:t>False</a:t>
            </a:r>
          </a:p>
        </p:txBody>
      </p:sp>
    </p:spTree>
    <p:extLst>
      <p:ext uri="{BB962C8B-B14F-4D97-AF65-F5344CB8AC3E}">
        <p14:creationId xmlns:p14="http://schemas.microsoft.com/office/powerpoint/2010/main" val="60405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Elif</a:t>
            </a:r>
            <a:r>
              <a:rPr lang="en-US" dirty="0"/>
              <a:t> Activity 2</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Remember the control flow diagram you made at the beginning of class?</a:t>
            </a:r>
          </a:p>
          <a:p>
            <a:pPr marL="0" indent="0">
              <a:buNone/>
            </a:pPr>
            <a:endParaRPr lang="en-US" sz="3200" dirty="0"/>
          </a:p>
          <a:p>
            <a:pPr marL="0" indent="0">
              <a:buNone/>
            </a:pPr>
            <a:r>
              <a:rPr lang="en-US" sz="3200" dirty="0"/>
              <a:t>Convert it to code!</a:t>
            </a:r>
          </a:p>
          <a:p>
            <a:pPr marL="0" indent="0">
              <a:buNone/>
            </a:pPr>
            <a:endParaRPr lang="en-US" sz="3200" dirty="0"/>
          </a:p>
          <a:p>
            <a:pPr marL="0" indent="0">
              <a:buNone/>
            </a:pPr>
            <a:r>
              <a:rPr lang="en-US" sz="3200" dirty="0"/>
              <a:t>If you didn’t make one, you can use the one to the right!</a:t>
            </a:r>
          </a:p>
        </p:txBody>
      </p:sp>
      <p:sp>
        <p:nvSpPr>
          <p:cNvPr id="4" name="Rectangle 3">
            <a:extLst>
              <a:ext uri="{FF2B5EF4-FFF2-40B4-BE49-F238E27FC236}">
                <a16:creationId xmlns:a16="http://schemas.microsoft.com/office/drawing/2014/main" id="{CBDEA9C8-0615-9D13-D579-4A647BE29E68}"/>
              </a:ext>
            </a:extLst>
          </p:cNvPr>
          <p:cNvSpPr/>
          <p:nvPr/>
        </p:nvSpPr>
        <p:spPr>
          <a:xfrm>
            <a:off x="8042786" y="948883"/>
            <a:ext cx="2467898" cy="943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Start</a:t>
            </a:r>
          </a:p>
        </p:txBody>
      </p:sp>
      <p:sp>
        <p:nvSpPr>
          <p:cNvPr id="6" name="Flowchart: Decision 5">
            <a:extLst>
              <a:ext uri="{FF2B5EF4-FFF2-40B4-BE49-F238E27FC236}">
                <a16:creationId xmlns:a16="http://schemas.microsoft.com/office/drawing/2014/main" id="{AA0BC879-9375-F1EE-6226-479AD45582D8}"/>
              </a:ext>
            </a:extLst>
          </p:cNvPr>
          <p:cNvSpPr/>
          <p:nvPr/>
        </p:nvSpPr>
        <p:spPr>
          <a:xfrm>
            <a:off x="8042787" y="2271252"/>
            <a:ext cx="2467897"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Are you a vegetarian?</a:t>
            </a:r>
          </a:p>
        </p:txBody>
      </p:sp>
      <p:sp>
        <p:nvSpPr>
          <p:cNvPr id="7" name="Flowchart: Decision 6">
            <a:extLst>
              <a:ext uri="{FF2B5EF4-FFF2-40B4-BE49-F238E27FC236}">
                <a16:creationId xmlns:a16="http://schemas.microsoft.com/office/drawing/2014/main" id="{5E705849-7019-1316-2117-C27E85274ECC}"/>
              </a:ext>
            </a:extLst>
          </p:cNvPr>
          <p:cNvSpPr/>
          <p:nvPr/>
        </p:nvSpPr>
        <p:spPr>
          <a:xfrm>
            <a:off x="6971070" y="3631495"/>
            <a:ext cx="2143433" cy="11577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 you want Stir Fry?</a:t>
            </a:r>
          </a:p>
        </p:txBody>
      </p:sp>
      <p:cxnSp>
        <p:nvCxnSpPr>
          <p:cNvPr id="9" name="Straight Arrow Connector 8">
            <a:extLst>
              <a:ext uri="{FF2B5EF4-FFF2-40B4-BE49-F238E27FC236}">
                <a16:creationId xmlns:a16="http://schemas.microsoft.com/office/drawing/2014/main" id="{F27389D5-D681-5EE9-FC4E-24CCDA084E3E}"/>
              </a:ext>
            </a:extLst>
          </p:cNvPr>
          <p:cNvCxnSpPr>
            <a:cxnSpLocks/>
            <a:stCxn id="4" idx="2"/>
            <a:endCxn id="6" idx="0"/>
          </p:cNvCxnSpPr>
          <p:nvPr/>
        </p:nvCxnSpPr>
        <p:spPr>
          <a:xfrm>
            <a:off x="9276735" y="1892319"/>
            <a:ext cx="1" cy="3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2383D5-8461-46E0-DD9E-C3D3B089A825}"/>
              </a:ext>
            </a:extLst>
          </p:cNvPr>
          <p:cNvCxnSpPr>
            <a:cxnSpLocks/>
            <a:stCxn id="6" idx="1"/>
            <a:endCxn id="7" idx="0"/>
          </p:cNvCxnSpPr>
          <p:nvPr/>
        </p:nvCxnSpPr>
        <p:spPr>
          <a:xfrm>
            <a:off x="8042787" y="2850126"/>
            <a:ext cx="0" cy="781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304F423-FF35-D7C5-12AA-8BDE35E61CB0}"/>
              </a:ext>
            </a:extLst>
          </p:cNvPr>
          <p:cNvSpPr/>
          <p:nvPr/>
        </p:nvSpPr>
        <p:spPr>
          <a:xfrm>
            <a:off x="9896168" y="3913239"/>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Salad</a:t>
            </a:r>
          </a:p>
        </p:txBody>
      </p:sp>
      <p:sp>
        <p:nvSpPr>
          <p:cNvPr id="17" name="Rectangle 16">
            <a:extLst>
              <a:ext uri="{FF2B5EF4-FFF2-40B4-BE49-F238E27FC236}">
                <a16:creationId xmlns:a16="http://schemas.microsoft.com/office/drawing/2014/main" id="{623BB92A-55A3-AB5F-BF65-4305DCD9289E}"/>
              </a:ext>
            </a:extLst>
          </p:cNvPr>
          <p:cNvSpPr/>
          <p:nvPr/>
        </p:nvSpPr>
        <p:spPr>
          <a:xfrm>
            <a:off x="7428270"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Sandwich</a:t>
            </a:r>
          </a:p>
        </p:txBody>
      </p:sp>
      <p:sp>
        <p:nvSpPr>
          <p:cNvPr id="18" name="Rectangle 17">
            <a:extLst>
              <a:ext uri="{FF2B5EF4-FFF2-40B4-BE49-F238E27FC236}">
                <a16:creationId xmlns:a16="http://schemas.microsoft.com/office/drawing/2014/main" id="{3FC95AA6-EBC4-45EA-DF70-2DA35D01248B}"/>
              </a:ext>
            </a:extLst>
          </p:cNvPr>
          <p:cNvSpPr/>
          <p:nvPr/>
        </p:nvSpPr>
        <p:spPr>
          <a:xfrm>
            <a:off x="9896168" y="5508061"/>
            <a:ext cx="1229032" cy="648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Stir Fry</a:t>
            </a:r>
          </a:p>
        </p:txBody>
      </p:sp>
      <p:cxnSp>
        <p:nvCxnSpPr>
          <p:cNvPr id="22" name="Straight Arrow Connector 21">
            <a:extLst>
              <a:ext uri="{FF2B5EF4-FFF2-40B4-BE49-F238E27FC236}">
                <a16:creationId xmlns:a16="http://schemas.microsoft.com/office/drawing/2014/main" id="{C550F57C-B736-CC35-936E-6DE581089E89}"/>
              </a:ext>
            </a:extLst>
          </p:cNvPr>
          <p:cNvCxnSpPr>
            <a:cxnSpLocks/>
            <a:stCxn id="6" idx="3"/>
            <a:endCxn id="16" idx="0"/>
          </p:cNvCxnSpPr>
          <p:nvPr/>
        </p:nvCxnSpPr>
        <p:spPr>
          <a:xfrm>
            <a:off x="10510684" y="2850126"/>
            <a:ext cx="0" cy="106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5AFDA6-478F-479A-0B37-1EE3EB024678}"/>
              </a:ext>
            </a:extLst>
          </p:cNvPr>
          <p:cNvCxnSpPr>
            <a:cxnSpLocks/>
            <a:stCxn id="7" idx="3"/>
            <a:endCxn id="18" idx="0"/>
          </p:cNvCxnSpPr>
          <p:nvPr/>
        </p:nvCxnSpPr>
        <p:spPr>
          <a:xfrm>
            <a:off x="9114503" y="4210369"/>
            <a:ext cx="1396181" cy="129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610455D-1286-2668-80D4-D19B8FD5E018}"/>
              </a:ext>
            </a:extLst>
          </p:cNvPr>
          <p:cNvCxnSpPr>
            <a:stCxn id="7" idx="2"/>
            <a:endCxn id="17" idx="0"/>
          </p:cNvCxnSpPr>
          <p:nvPr/>
        </p:nvCxnSpPr>
        <p:spPr>
          <a:xfrm flipH="1">
            <a:off x="8042786" y="4789243"/>
            <a:ext cx="1" cy="718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FFC0B16-8133-0B7B-8FBF-45319D36CDED}"/>
              </a:ext>
            </a:extLst>
          </p:cNvPr>
          <p:cNvSpPr txBox="1"/>
          <p:nvPr/>
        </p:nvSpPr>
        <p:spPr>
          <a:xfrm>
            <a:off x="7370641" y="4935252"/>
            <a:ext cx="652936" cy="369332"/>
          </a:xfrm>
          <a:prstGeom prst="rect">
            <a:avLst/>
          </a:prstGeom>
          <a:noFill/>
        </p:spPr>
        <p:txBody>
          <a:bodyPr wrap="none" rtlCol="0">
            <a:spAutoFit/>
          </a:bodyPr>
          <a:lstStyle/>
          <a:p>
            <a:r>
              <a:rPr lang="en-US" dirty="0"/>
              <a:t>False</a:t>
            </a:r>
          </a:p>
        </p:txBody>
      </p:sp>
      <p:sp>
        <p:nvSpPr>
          <p:cNvPr id="50" name="TextBox 49">
            <a:extLst>
              <a:ext uri="{FF2B5EF4-FFF2-40B4-BE49-F238E27FC236}">
                <a16:creationId xmlns:a16="http://schemas.microsoft.com/office/drawing/2014/main" id="{FF145C98-AFFA-E673-84E8-06985A2C9AAB}"/>
              </a:ext>
            </a:extLst>
          </p:cNvPr>
          <p:cNvSpPr txBox="1"/>
          <p:nvPr/>
        </p:nvSpPr>
        <p:spPr>
          <a:xfrm>
            <a:off x="7418439" y="3229897"/>
            <a:ext cx="652936" cy="369332"/>
          </a:xfrm>
          <a:prstGeom prst="rect">
            <a:avLst/>
          </a:prstGeom>
          <a:noFill/>
        </p:spPr>
        <p:txBody>
          <a:bodyPr wrap="none" rtlCol="0">
            <a:spAutoFit/>
          </a:bodyPr>
          <a:lstStyle/>
          <a:p>
            <a:r>
              <a:rPr lang="en-US" dirty="0"/>
              <a:t>False</a:t>
            </a:r>
          </a:p>
        </p:txBody>
      </p:sp>
      <p:sp>
        <p:nvSpPr>
          <p:cNvPr id="51" name="TextBox 50">
            <a:extLst>
              <a:ext uri="{FF2B5EF4-FFF2-40B4-BE49-F238E27FC236}">
                <a16:creationId xmlns:a16="http://schemas.microsoft.com/office/drawing/2014/main" id="{347535A0-9BC0-C3A4-4FF3-7350C65E9CE8}"/>
              </a:ext>
            </a:extLst>
          </p:cNvPr>
          <p:cNvSpPr txBox="1"/>
          <p:nvPr/>
        </p:nvSpPr>
        <p:spPr>
          <a:xfrm>
            <a:off x="10550012" y="3286202"/>
            <a:ext cx="599972" cy="369332"/>
          </a:xfrm>
          <a:prstGeom prst="rect">
            <a:avLst/>
          </a:prstGeom>
          <a:noFill/>
        </p:spPr>
        <p:txBody>
          <a:bodyPr wrap="none" rtlCol="0">
            <a:spAutoFit/>
          </a:bodyPr>
          <a:lstStyle/>
          <a:p>
            <a:r>
              <a:rPr lang="en-US" dirty="0"/>
              <a:t>True</a:t>
            </a:r>
          </a:p>
        </p:txBody>
      </p:sp>
      <p:sp>
        <p:nvSpPr>
          <p:cNvPr id="52" name="TextBox 51">
            <a:extLst>
              <a:ext uri="{FF2B5EF4-FFF2-40B4-BE49-F238E27FC236}">
                <a16:creationId xmlns:a16="http://schemas.microsoft.com/office/drawing/2014/main" id="{4C3D1D28-EE48-AE01-8420-E3F3759D7CB0}"/>
              </a:ext>
            </a:extLst>
          </p:cNvPr>
          <p:cNvSpPr txBox="1"/>
          <p:nvPr/>
        </p:nvSpPr>
        <p:spPr>
          <a:xfrm>
            <a:off x="9212824" y="4674549"/>
            <a:ext cx="599972" cy="369332"/>
          </a:xfrm>
          <a:prstGeom prst="rect">
            <a:avLst/>
          </a:prstGeom>
          <a:noFill/>
        </p:spPr>
        <p:txBody>
          <a:bodyPr wrap="none" rtlCol="0">
            <a:spAutoFit/>
          </a:bodyPr>
          <a:lstStyle/>
          <a:p>
            <a:r>
              <a:rPr lang="en-US" dirty="0"/>
              <a:t>True</a:t>
            </a:r>
          </a:p>
        </p:txBody>
      </p:sp>
    </p:spTree>
    <p:extLst>
      <p:ext uri="{BB962C8B-B14F-4D97-AF65-F5344CB8AC3E}">
        <p14:creationId xmlns:p14="http://schemas.microsoft.com/office/powerpoint/2010/main" val="3808131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8D3A-F22E-FB40-38A6-41C7DA8F7616}"/>
              </a:ext>
            </a:extLst>
          </p:cNvPr>
          <p:cNvSpPr>
            <a:spLocks noGrp="1"/>
          </p:cNvSpPr>
          <p:nvPr>
            <p:ph type="title"/>
          </p:nvPr>
        </p:nvSpPr>
        <p:spPr/>
        <p:txBody>
          <a:bodyPr/>
          <a:lstStyle/>
          <a:p>
            <a:r>
              <a:rPr lang="en-US" dirty="0"/>
              <a:t>Recap + Closing</a:t>
            </a:r>
          </a:p>
        </p:txBody>
      </p:sp>
    </p:spTree>
    <p:extLst>
      <p:ext uri="{BB962C8B-B14F-4D97-AF65-F5344CB8AC3E}">
        <p14:creationId xmlns:p14="http://schemas.microsoft.com/office/powerpoint/2010/main" val="3591964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1350-C1B3-F217-6295-57DEC321EFD8}"/>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33A39254-DF53-EACF-61A1-5D3B1B051A21}"/>
              </a:ext>
            </a:extLst>
          </p:cNvPr>
          <p:cNvSpPr>
            <a:spLocks noGrp="1"/>
          </p:cNvSpPr>
          <p:nvPr>
            <p:ph idx="1"/>
          </p:nvPr>
        </p:nvSpPr>
        <p:spPr/>
        <p:txBody>
          <a:bodyPr/>
          <a:lstStyle/>
          <a:p>
            <a:r>
              <a:rPr lang="en-US" dirty="0"/>
              <a:t>Control Flow Diagrams</a:t>
            </a:r>
          </a:p>
          <a:p>
            <a:pPr lvl="1"/>
            <a:r>
              <a:rPr lang="en-US" dirty="0"/>
              <a:t>Learned how to make them</a:t>
            </a:r>
          </a:p>
          <a:p>
            <a:pPr lvl="1"/>
            <a:r>
              <a:rPr lang="en-US" dirty="0"/>
              <a:t>Learned how to go from them to code</a:t>
            </a:r>
          </a:p>
          <a:p>
            <a:r>
              <a:rPr lang="en-US" dirty="0"/>
              <a:t>If/</a:t>
            </a:r>
            <a:r>
              <a:rPr lang="en-US" dirty="0" err="1"/>
              <a:t>elif</a:t>
            </a:r>
            <a:r>
              <a:rPr lang="en-US" dirty="0"/>
              <a:t>/else</a:t>
            </a:r>
          </a:p>
          <a:p>
            <a:pPr lvl="1"/>
            <a:r>
              <a:rPr lang="en-US" dirty="0"/>
              <a:t>How to write them</a:t>
            </a:r>
          </a:p>
          <a:p>
            <a:pPr lvl="1"/>
            <a:r>
              <a:rPr lang="en-US" dirty="0"/>
              <a:t>How to go from code to a control flow diagram</a:t>
            </a:r>
          </a:p>
          <a:p>
            <a:endParaRPr lang="en-US" dirty="0"/>
          </a:p>
        </p:txBody>
      </p:sp>
    </p:spTree>
    <p:extLst>
      <p:ext uri="{BB962C8B-B14F-4D97-AF65-F5344CB8AC3E}">
        <p14:creationId xmlns:p14="http://schemas.microsoft.com/office/powerpoint/2010/main" val="926571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C96C-E272-3F4B-DF1D-75076EC81A4F}"/>
              </a:ext>
            </a:extLst>
          </p:cNvPr>
          <p:cNvSpPr>
            <a:spLocks noGrp="1"/>
          </p:cNvSpPr>
          <p:nvPr>
            <p:ph type="title"/>
          </p:nvPr>
        </p:nvSpPr>
        <p:spPr>
          <a:xfrm>
            <a:off x="838200" y="365125"/>
            <a:ext cx="10515600" cy="1325563"/>
          </a:xfrm>
        </p:spPr>
        <p:txBody>
          <a:bodyPr anchor="ctr">
            <a:normAutofit/>
          </a:bodyPr>
          <a:lstStyle/>
          <a:p>
            <a:r>
              <a:rPr lang="en-US" dirty="0"/>
              <a:t>CLONE of Announcement Slide</a:t>
            </a:r>
          </a:p>
        </p:txBody>
      </p:sp>
      <p:sp>
        <p:nvSpPr>
          <p:cNvPr id="3" name="Content Placeholder 2">
            <a:extLst>
              <a:ext uri="{FF2B5EF4-FFF2-40B4-BE49-F238E27FC236}">
                <a16:creationId xmlns:a16="http://schemas.microsoft.com/office/drawing/2014/main" id="{7798FFE3-95DD-19F6-DAEC-297F0215C97D}"/>
              </a:ext>
            </a:extLst>
          </p:cNvPr>
          <p:cNvSpPr>
            <a:spLocks noGrp="1"/>
          </p:cNvSpPr>
          <p:nvPr>
            <p:ph sz="half" idx="1"/>
          </p:nvPr>
        </p:nvSpPr>
        <p:spPr>
          <a:xfrm>
            <a:off x="838200" y="1825625"/>
            <a:ext cx="5181600" cy="4351338"/>
          </a:xfrm>
        </p:spPr>
        <p:txBody>
          <a:bodyPr>
            <a:normAutofit/>
          </a:bodyPr>
          <a:lstStyle/>
          <a:p>
            <a:pPr marL="0" indent="0">
              <a:buNone/>
            </a:pPr>
            <a:r>
              <a:rPr lang="en-US" sz="1800" dirty="0"/>
              <a:t>Have this at the end to remind students and have something relevant behind you for end of class questions. Also, some students missed it the first time because they were late</a:t>
            </a:r>
            <a:br>
              <a:rPr lang="en-US" dirty="0"/>
            </a:br>
            <a:endParaRPr lang="en-US" dirty="0"/>
          </a:p>
          <a:p>
            <a:r>
              <a:rPr lang="en-US" sz="2400" dirty="0"/>
              <a:t>Announcement 1</a:t>
            </a:r>
          </a:p>
          <a:p>
            <a:pPr lvl="1"/>
            <a:r>
              <a:rPr lang="en-US" dirty="0"/>
              <a:t>Description of announcement</a:t>
            </a:r>
          </a:p>
          <a:p>
            <a:r>
              <a:rPr lang="en-US" sz="2400" dirty="0"/>
              <a:t>Announcement 2</a:t>
            </a:r>
          </a:p>
          <a:p>
            <a:pPr lvl="1"/>
            <a:r>
              <a:rPr lang="en-US" dirty="0"/>
              <a:t>Description of announcement</a:t>
            </a:r>
          </a:p>
          <a:p>
            <a:r>
              <a:rPr lang="en-US" sz="2400" dirty="0"/>
              <a:t>Announcement 3</a:t>
            </a:r>
          </a:p>
          <a:p>
            <a:pPr lvl="1"/>
            <a:r>
              <a:rPr lang="en-US" dirty="0"/>
              <a:t>Description of announcement</a:t>
            </a:r>
          </a:p>
        </p:txBody>
      </p:sp>
      <p:pic>
        <p:nvPicPr>
          <p:cNvPr id="5" name="Picture 4" descr="A picture containing typewriter">
            <a:extLst>
              <a:ext uri="{FF2B5EF4-FFF2-40B4-BE49-F238E27FC236}">
                <a16:creationId xmlns:a16="http://schemas.microsoft.com/office/drawing/2014/main" id="{5DE576BF-BE5C-2BB4-E250-53E9BD7D6CCA}"/>
              </a:ext>
            </a:extLst>
          </p:cNvPr>
          <p:cNvPicPr>
            <a:picLocks noChangeAspect="1"/>
          </p:cNvPicPr>
          <p:nvPr/>
        </p:nvPicPr>
        <p:blipFill rotWithShape="1">
          <a:blip r:embed="rId2">
            <a:extLst>
              <a:ext uri="{28A0092B-C50C-407E-A947-70E740481C1C}">
                <a14:useLocalDpi xmlns:a14="http://schemas.microsoft.com/office/drawing/2010/main" val="0"/>
              </a:ext>
            </a:extLst>
          </a:blip>
          <a:srcRect l="3925" r="16588" b="-1"/>
          <a:stretch/>
        </p:blipFill>
        <p:spPr>
          <a:xfrm>
            <a:off x="6172200" y="1825625"/>
            <a:ext cx="5181600" cy="4351338"/>
          </a:xfrm>
          <a:prstGeom prst="rect">
            <a:avLst/>
          </a:prstGeom>
          <a:noFill/>
        </p:spPr>
      </p:pic>
    </p:spTree>
    <p:extLst>
      <p:ext uri="{BB962C8B-B14F-4D97-AF65-F5344CB8AC3E}">
        <p14:creationId xmlns:p14="http://schemas.microsoft.com/office/powerpoint/2010/main" val="2750084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08226" cy="1325563"/>
          </a:xfrm>
        </p:spPr>
        <p:txBody>
          <a:bodyPr anchor="ctr">
            <a:normAutofit/>
          </a:bodyPr>
          <a:lstStyle/>
          <a:p>
            <a:r>
              <a:rPr lang="en-US" dirty="0"/>
              <a:t>Some problems can’t be solved yet</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10213258" cy="4351338"/>
          </a:xfrm>
        </p:spPr>
        <p:txBody>
          <a:bodyPr>
            <a:normAutofit/>
          </a:bodyPr>
          <a:lstStyle/>
          <a:p>
            <a:pPr marL="0" indent="0">
              <a:buNone/>
            </a:pPr>
            <a:r>
              <a:rPr lang="en-US" sz="3200" dirty="0"/>
              <a:t>Imagine you go to Frank, and you need to decide what to eat</a:t>
            </a:r>
          </a:p>
          <a:p>
            <a:pPr lvl="1"/>
            <a:r>
              <a:rPr lang="en-US" sz="2800" dirty="0"/>
              <a:t>Are you vegetarian? Maybe head to salad bar</a:t>
            </a:r>
          </a:p>
          <a:p>
            <a:pPr lvl="1"/>
            <a:r>
              <a:rPr lang="en-US" sz="2800" dirty="0"/>
              <a:t>Are you in the mood for stir fry? Maybe head to the stir fry area</a:t>
            </a:r>
          </a:p>
          <a:p>
            <a:pPr marL="0" indent="0">
              <a:buNone/>
            </a:pPr>
            <a:endParaRPr lang="en-US" sz="3200" dirty="0"/>
          </a:p>
          <a:p>
            <a:pPr marL="0" indent="0">
              <a:buNone/>
            </a:pPr>
            <a:r>
              <a:rPr lang="en-US" sz="3200" dirty="0"/>
              <a:t>Can we write code to tell us what to eat?</a:t>
            </a:r>
          </a:p>
          <a:p>
            <a:pPr marL="0" indent="0">
              <a:buNone/>
            </a:pPr>
            <a:endParaRPr lang="en-US" sz="3200" dirty="0"/>
          </a:p>
          <a:p>
            <a:pPr marL="0" indent="0">
              <a:buNone/>
            </a:pPr>
            <a:r>
              <a:rPr lang="en-US" sz="3200" dirty="0"/>
              <a:t>Not yet, but branching will let us do this!</a:t>
            </a:r>
          </a:p>
        </p:txBody>
      </p:sp>
    </p:spTree>
    <p:extLst>
      <p:ext uri="{BB962C8B-B14F-4D97-AF65-F5344CB8AC3E}">
        <p14:creationId xmlns:p14="http://schemas.microsoft.com/office/powerpoint/2010/main" val="35823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Branching</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6599904" y="1528173"/>
            <a:ext cx="5181600" cy="4351338"/>
          </a:xfrm>
        </p:spPr>
        <p:txBody>
          <a:bodyPr>
            <a:normAutofit/>
          </a:bodyPr>
          <a:lstStyle/>
          <a:p>
            <a:pPr marL="0" indent="0">
              <a:buNone/>
            </a:pPr>
            <a:r>
              <a:rPr lang="en-US" dirty="0"/>
              <a:t>Branching lets us make decisions in our code</a:t>
            </a:r>
          </a:p>
          <a:p>
            <a:pPr marL="0" indent="0">
              <a:buNone/>
            </a:pPr>
            <a:endParaRPr lang="en-US" dirty="0"/>
          </a:p>
          <a:p>
            <a:pPr marL="0" indent="0">
              <a:buNone/>
            </a:pPr>
            <a:r>
              <a:rPr lang="en-US" dirty="0"/>
              <a:t>A </a:t>
            </a:r>
            <a:r>
              <a:rPr lang="en-US" b="1" dirty="0"/>
              <a:t>branch</a:t>
            </a:r>
            <a:r>
              <a:rPr lang="en-US" dirty="0"/>
              <a:t> is a block of code that is only run when a condition is met</a:t>
            </a:r>
          </a:p>
          <a:p>
            <a:pPr marL="0" indent="0">
              <a:buNone/>
            </a:pPr>
            <a:endParaRPr lang="en-US" dirty="0"/>
          </a:p>
          <a:p>
            <a:pPr marL="0" indent="0">
              <a:buNone/>
            </a:pPr>
            <a:r>
              <a:rPr lang="en-US" dirty="0"/>
              <a:t>A </a:t>
            </a:r>
            <a:r>
              <a:rPr lang="en-US" b="1" dirty="0"/>
              <a:t>decision tree</a:t>
            </a:r>
            <a:r>
              <a:rPr lang="en-US" dirty="0"/>
              <a:t> (see right) is a representation of the conditions for branches</a:t>
            </a:r>
          </a:p>
        </p:txBody>
      </p:sp>
      <p:pic>
        <p:nvPicPr>
          <p:cNvPr id="1026" name="Picture 2">
            <a:extLst>
              <a:ext uri="{FF2B5EF4-FFF2-40B4-BE49-F238E27FC236}">
                <a16:creationId xmlns:a16="http://schemas.microsoft.com/office/drawing/2014/main" id="{9F2ABFD2-27DD-B8B3-0C90-CA372CDC0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12" t="10033" r="11148"/>
          <a:stretch/>
        </p:blipFill>
        <p:spPr bwMode="auto">
          <a:xfrm>
            <a:off x="838200" y="1663649"/>
            <a:ext cx="5590551" cy="4080387"/>
          </a:xfrm>
          <a:prstGeom prst="rect">
            <a:avLst/>
          </a:prstGeom>
          <a:solidFill>
            <a:srgbClr val="FFFFFF"/>
          </a:solidFill>
          <a:ln>
            <a:solidFill>
              <a:schemeClr val="tx1"/>
            </a:solidFill>
          </a:ln>
        </p:spPr>
      </p:pic>
    </p:spTree>
    <p:extLst>
      <p:ext uri="{BB962C8B-B14F-4D97-AF65-F5344CB8AC3E}">
        <p14:creationId xmlns:p14="http://schemas.microsoft.com/office/powerpoint/2010/main" val="359611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Branching</a:t>
            </a:r>
          </a:p>
        </p:txBody>
      </p:sp>
      <p:pic>
        <p:nvPicPr>
          <p:cNvPr id="1026" name="Picture 2">
            <a:extLst>
              <a:ext uri="{FF2B5EF4-FFF2-40B4-BE49-F238E27FC236}">
                <a16:creationId xmlns:a16="http://schemas.microsoft.com/office/drawing/2014/main" id="{9F2ABFD2-27DD-B8B3-0C90-CA372CDC0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12" t="10033" r="11148"/>
          <a:stretch/>
        </p:blipFill>
        <p:spPr bwMode="auto">
          <a:xfrm>
            <a:off x="838200" y="1663649"/>
            <a:ext cx="5590551" cy="4080387"/>
          </a:xfrm>
          <a:prstGeom prst="rect">
            <a:avLst/>
          </a:prstGeom>
          <a:solidFill>
            <a:srgbClr val="FFFFFF"/>
          </a:solidFill>
          <a:ln>
            <a:solidFill>
              <a:schemeClr val="tx1"/>
            </a:solidFill>
          </a:ln>
        </p:spPr>
      </p:pic>
      <p:sp>
        <p:nvSpPr>
          <p:cNvPr id="6" name="Content Placeholder 2">
            <a:extLst>
              <a:ext uri="{FF2B5EF4-FFF2-40B4-BE49-F238E27FC236}">
                <a16:creationId xmlns:a16="http://schemas.microsoft.com/office/drawing/2014/main" id="{89108580-C3F8-4F99-CE8E-71D8245248A5}"/>
              </a:ext>
            </a:extLst>
          </p:cNvPr>
          <p:cNvSpPr txBox="1">
            <a:spLocks/>
          </p:cNvSpPr>
          <p:nvPr/>
        </p:nvSpPr>
        <p:spPr>
          <a:xfrm>
            <a:off x="6722807" y="665419"/>
            <a:ext cx="5181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reference, here is code for this decision tree. By the end of this class, you should understand it!</a:t>
            </a:r>
          </a:p>
        </p:txBody>
      </p:sp>
      <p:sp>
        <p:nvSpPr>
          <p:cNvPr id="7" name="TextBox 6">
            <a:extLst>
              <a:ext uri="{FF2B5EF4-FFF2-40B4-BE49-F238E27FC236}">
                <a16:creationId xmlns:a16="http://schemas.microsoft.com/office/drawing/2014/main" id="{CCE4F3D0-0E7F-F48E-8803-6569895447A6}"/>
              </a:ext>
            </a:extLst>
          </p:cNvPr>
          <p:cNvSpPr txBox="1"/>
          <p:nvPr/>
        </p:nvSpPr>
        <p:spPr>
          <a:xfrm>
            <a:off x="6817443" y="2291276"/>
            <a:ext cx="4992329" cy="4093428"/>
          </a:xfrm>
          <a:prstGeom prst="rect">
            <a:avLst/>
          </a:prstGeom>
          <a:solidFill>
            <a:srgbClr val="E6E6E6"/>
          </a:solidFill>
        </p:spPr>
        <p:txBody>
          <a:bodyPr wrap="square" rtlCol="0" anchor="ctr">
            <a:spAutoFit/>
          </a:bodyPr>
          <a:lstStyle/>
          <a:p>
            <a:r>
              <a:rPr lang="en-US" sz="2000" b="0" dirty="0" err="1">
                <a:solidFill>
                  <a:srgbClr val="001080"/>
                </a:solidFill>
                <a:effectLst/>
                <a:latin typeface="Consolas" panose="020B0609020204030204" pitchFamily="49" charset="0"/>
              </a:rPr>
              <a:t>has_feathers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or False</a:t>
            </a:r>
            <a:endParaRPr lang="en-US" sz="2000" b="0" dirty="0">
              <a:solidFill>
                <a:srgbClr val="000000"/>
              </a:solidFill>
              <a:effectLst/>
              <a:latin typeface="Consolas" panose="020B0609020204030204" pitchFamily="49" charset="0"/>
            </a:endParaRPr>
          </a:p>
          <a:p>
            <a:r>
              <a:rPr lang="en-US" sz="2000" b="0" dirty="0" err="1">
                <a:solidFill>
                  <a:srgbClr val="001080"/>
                </a:solidFill>
                <a:effectLst/>
                <a:latin typeface="Consolas" panose="020B0609020204030204" pitchFamily="49" charset="0"/>
              </a:rPr>
              <a:t>can_fly</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or False</a:t>
            </a:r>
            <a:endParaRPr lang="en-US" sz="2000" b="0" dirty="0">
              <a:solidFill>
                <a:srgbClr val="000000"/>
              </a:solidFill>
              <a:effectLst/>
              <a:latin typeface="Consolas" panose="020B0609020204030204" pitchFamily="49" charset="0"/>
            </a:endParaRPr>
          </a:p>
          <a:p>
            <a:r>
              <a:rPr lang="en-US" sz="2000" b="0" dirty="0" err="1">
                <a:solidFill>
                  <a:srgbClr val="001080"/>
                </a:solidFill>
                <a:effectLst/>
                <a:latin typeface="Consolas" panose="020B0609020204030204" pitchFamily="49" charset="0"/>
              </a:rPr>
              <a:t>has_finns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or False</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has_feathers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can_fly</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print</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"It's a Hawk!"</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print</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"It's a Penguin!"</a:t>
            </a:r>
            <a:r>
              <a:rPr lang="en-US" sz="2000" b="0" dirty="0">
                <a:solidFill>
                  <a:srgbClr val="000000"/>
                </a:solidFill>
                <a:effectLst/>
                <a:latin typeface="Consolas" panose="020B0609020204030204" pitchFamily="49" charset="0"/>
              </a:rPr>
              <a:t>)</a:t>
            </a:r>
          </a:p>
          <a:p>
            <a:r>
              <a:rPr lang="en-US" sz="2000" b="0" dirty="0">
                <a:solidFill>
                  <a:srgbClr val="AF00DB"/>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has_finns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print</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"It's a Dolphin!"</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print</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"It's a Bear!"</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8691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18661" y="1884108"/>
            <a:ext cx="3556000" cy="1819275"/>
          </a:xfrm>
        </p:spPr>
        <p:txBody>
          <a:bodyPr>
            <a:normAutofit fontScale="90000"/>
          </a:bodyPr>
          <a:lstStyle/>
          <a:p>
            <a:r>
              <a:rPr lang="en-US" dirty="0"/>
              <a:t>Control Flow Diagram</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284087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Control Flow Diagrams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A </a:t>
            </a:r>
            <a:r>
              <a:rPr lang="en-US" sz="3200" b="1" dirty="0"/>
              <a:t>Control Flow Diagram</a:t>
            </a:r>
            <a:r>
              <a:rPr lang="en-US" sz="3200" dirty="0"/>
              <a:t> is a way of modeling the decisions in a decision tree</a:t>
            </a:r>
          </a:p>
          <a:p>
            <a:pPr marL="0" indent="0">
              <a:buNone/>
            </a:pPr>
            <a:endParaRPr lang="en-US" sz="3200" dirty="0"/>
          </a:p>
          <a:p>
            <a:pPr marL="0" indent="0">
              <a:buNone/>
            </a:pPr>
            <a:endParaRPr lang="en-US" sz="3200" dirty="0"/>
          </a:p>
        </p:txBody>
      </p:sp>
      <p:pic>
        <p:nvPicPr>
          <p:cNvPr id="5" name="Picture 4" descr="A person holding a light bulb">
            <a:extLst>
              <a:ext uri="{FF2B5EF4-FFF2-40B4-BE49-F238E27FC236}">
                <a16:creationId xmlns:a16="http://schemas.microsoft.com/office/drawing/2014/main" id="{1B6E4684-8CB7-E955-B0C6-4E8619215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465" y="552450"/>
            <a:ext cx="4499609" cy="5624513"/>
          </a:xfrm>
          <a:prstGeom prst="rect">
            <a:avLst/>
          </a:prstGeom>
          <a:noFill/>
        </p:spPr>
      </p:pic>
    </p:spTree>
    <p:extLst>
      <p:ext uri="{BB962C8B-B14F-4D97-AF65-F5344CB8AC3E}">
        <p14:creationId xmlns:p14="http://schemas.microsoft.com/office/powerpoint/2010/main" val="1770220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CICS 110 Template" id="{A7A7B023-BDF6-4FC7-AEBA-36D5EF15928B}" vid="{0F5DD3FB-D0D3-415E-B80C-A8C16A6C2F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CICS 110 Template</Template>
  <TotalTime>4709</TotalTime>
  <Words>2444</Words>
  <Application>Microsoft Office PowerPoint</Application>
  <PresentationFormat>Widescreen</PresentationFormat>
  <Paragraphs>457</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Consolas</vt:lpstr>
      <vt:lpstr>Office Theme</vt:lpstr>
      <vt:lpstr>Branching</vt:lpstr>
      <vt:lpstr>Announcement Slide</vt:lpstr>
      <vt:lpstr>Learning Goals Slide</vt:lpstr>
      <vt:lpstr>Branching</vt:lpstr>
      <vt:lpstr>Some problems can’t be solved yet</vt:lpstr>
      <vt:lpstr>Branching</vt:lpstr>
      <vt:lpstr>Branching</vt:lpstr>
      <vt:lpstr>Control Flow Diagram</vt:lpstr>
      <vt:lpstr>Control Flow Diagrams</vt:lpstr>
      <vt:lpstr>Control Flow Diagrams</vt:lpstr>
      <vt:lpstr>Control Flow Diagrams</vt:lpstr>
      <vt:lpstr>Control Flow Diagrams</vt:lpstr>
      <vt:lpstr>Control Flow Diagrams</vt:lpstr>
      <vt:lpstr>Control Flow Diagrams</vt:lpstr>
      <vt:lpstr>Control Flow Diagrams</vt:lpstr>
      <vt:lpstr>Activity</vt:lpstr>
      <vt:lpstr>If/Else</vt:lpstr>
      <vt:lpstr>If Statements</vt:lpstr>
      <vt:lpstr>If Statements</vt:lpstr>
      <vt:lpstr>If Statements</vt:lpstr>
      <vt:lpstr>If Statements</vt:lpstr>
      <vt:lpstr>If Statements</vt:lpstr>
      <vt:lpstr>If Statements</vt:lpstr>
      <vt:lpstr>If Statements</vt:lpstr>
      <vt:lpstr>If Statements</vt:lpstr>
      <vt:lpstr>If Statements</vt:lpstr>
      <vt:lpstr>Else</vt:lpstr>
      <vt:lpstr>Else</vt:lpstr>
      <vt:lpstr>Else</vt:lpstr>
      <vt:lpstr>If/Else Activity 1</vt:lpstr>
      <vt:lpstr>If/Else Activity 1</vt:lpstr>
      <vt:lpstr>If/Else Activity 2</vt:lpstr>
      <vt:lpstr>If/Else Activity 2</vt:lpstr>
      <vt:lpstr>Elif</vt:lpstr>
      <vt:lpstr>Elif</vt:lpstr>
      <vt:lpstr>Elif</vt:lpstr>
      <vt:lpstr>Elif</vt:lpstr>
      <vt:lpstr>Elif</vt:lpstr>
      <vt:lpstr>Important: </vt:lpstr>
      <vt:lpstr>Elif Activity 1</vt:lpstr>
      <vt:lpstr>Elif Activity 1</vt:lpstr>
      <vt:lpstr>Elif Activity 2</vt:lpstr>
      <vt:lpstr>Recap + Closing</vt:lpstr>
      <vt:lpstr>What did we learn?</vt:lpstr>
      <vt:lpstr>CLONE of Announcement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a CICS 110 Lecture</dc:title>
  <dc:creator>kobi</dc:creator>
  <cp:lastModifiedBy>kobi</cp:lastModifiedBy>
  <cp:revision>3</cp:revision>
  <dcterms:created xsi:type="dcterms:W3CDTF">2023-02-24T00:22:27Z</dcterms:created>
  <dcterms:modified xsi:type="dcterms:W3CDTF">2023-03-06T07:00:04Z</dcterms:modified>
</cp:coreProperties>
</file>